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3"/>
  </p:notesMasterIdLst>
  <p:sldIdLst>
    <p:sldId id="482" r:id="rId2"/>
    <p:sldId id="408" r:id="rId3"/>
    <p:sldId id="452" r:id="rId4"/>
    <p:sldId id="453" r:id="rId5"/>
    <p:sldId id="454" r:id="rId6"/>
    <p:sldId id="455" r:id="rId7"/>
    <p:sldId id="456" r:id="rId8"/>
    <p:sldId id="457" r:id="rId9"/>
    <p:sldId id="458" r:id="rId10"/>
    <p:sldId id="459" r:id="rId11"/>
    <p:sldId id="460" r:id="rId12"/>
    <p:sldId id="461" r:id="rId13"/>
    <p:sldId id="462" r:id="rId14"/>
    <p:sldId id="463" r:id="rId15"/>
    <p:sldId id="464" r:id="rId16"/>
    <p:sldId id="465" r:id="rId17"/>
    <p:sldId id="466" r:id="rId18"/>
    <p:sldId id="467" r:id="rId19"/>
    <p:sldId id="468" r:id="rId20"/>
    <p:sldId id="469" r:id="rId21"/>
    <p:sldId id="470" r:id="rId22"/>
    <p:sldId id="471" r:id="rId23"/>
    <p:sldId id="472" r:id="rId24"/>
    <p:sldId id="473" r:id="rId25"/>
    <p:sldId id="474" r:id="rId26"/>
    <p:sldId id="475" r:id="rId27"/>
    <p:sldId id="476" r:id="rId28"/>
    <p:sldId id="477" r:id="rId29"/>
    <p:sldId id="478" r:id="rId30"/>
    <p:sldId id="479" r:id="rId31"/>
    <p:sldId id="480" r:id="rId32"/>
    <p:sldId id="483" r:id="rId33"/>
    <p:sldId id="436" r:id="rId34"/>
    <p:sldId id="437" r:id="rId35"/>
    <p:sldId id="438" r:id="rId36"/>
    <p:sldId id="439" r:id="rId37"/>
    <p:sldId id="440" r:id="rId38"/>
    <p:sldId id="449" r:id="rId39"/>
    <p:sldId id="442" r:id="rId40"/>
    <p:sldId id="443" r:id="rId41"/>
    <p:sldId id="444" r:id="rId42"/>
    <p:sldId id="445" r:id="rId43"/>
    <p:sldId id="446" r:id="rId44"/>
    <p:sldId id="448" r:id="rId45"/>
    <p:sldId id="342" r:id="rId46"/>
    <p:sldId id="269" r:id="rId47"/>
    <p:sldId id="451" r:id="rId48"/>
    <p:sldId id="271" r:id="rId49"/>
    <p:sldId id="272" r:id="rId50"/>
    <p:sldId id="273" r:id="rId51"/>
    <p:sldId id="274" r:id="rId5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6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02" autoAdjust="0"/>
    <p:restoredTop sz="94660"/>
  </p:normalViewPr>
  <p:slideViewPr>
    <p:cSldViewPr>
      <p:cViewPr varScale="1">
        <p:scale>
          <a:sx n="65" d="100"/>
          <a:sy n="65" d="100"/>
        </p:scale>
        <p:origin x="-448" y="-6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endParaRPr lang="en-US"/>
          </a:p>
        </p:txBody>
      </p:sp>
      <p:sp>
        <p:nvSpPr>
          <p:cNvPr id="24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98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98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FFDE6FEB-1DB4-4B96-A71B-DEBF0066623E}" type="slidenum">
              <a:rPr lang="en-US"/>
              <a:pPr>
                <a:defRPr/>
              </a:pPr>
              <a:t>‹#›</a:t>
            </a:fld>
            <a:endParaRPr lang="en-US"/>
          </a:p>
        </p:txBody>
      </p:sp>
    </p:spTree>
    <p:extLst>
      <p:ext uri="{BB962C8B-B14F-4D97-AF65-F5344CB8AC3E}">
        <p14:creationId xmlns:p14="http://schemas.microsoft.com/office/powerpoint/2010/main" val="27012434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33</a:t>
            </a:fld>
            <a:endParaRPr lang="en-US"/>
          </a:p>
        </p:txBody>
      </p:sp>
    </p:spTree>
    <p:extLst>
      <p:ext uri="{BB962C8B-B14F-4D97-AF65-F5344CB8AC3E}">
        <p14:creationId xmlns:p14="http://schemas.microsoft.com/office/powerpoint/2010/main" val="1167295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38</a:t>
            </a:fld>
            <a:endParaRPr lang="en-US"/>
          </a:p>
        </p:txBody>
      </p:sp>
    </p:spTree>
    <p:extLst>
      <p:ext uri="{BB962C8B-B14F-4D97-AF65-F5344CB8AC3E}">
        <p14:creationId xmlns:p14="http://schemas.microsoft.com/office/powerpoint/2010/main" val="3015680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smtClean="0"/>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noProof="0" smtClean="0"/>
              <a:t>Click to edit Master subtitle style</a:t>
            </a:r>
          </a:p>
        </p:txBody>
      </p:sp>
      <p:sp>
        <p:nvSpPr>
          <p:cNvPr id="8" name="Rectangle 8"/>
          <p:cNvSpPr>
            <a:spLocks noGrp="1" noChangeArrowheads="1"/>
          </p:cNvSpPr>
          <p:nvPr>
            <p:ph type="dt" sz="half" idx="10"/>
          </p:nvPr>
        </p:nvSpPr>
        <p:spPr>
          <a:xfrm>
            <a:off x="536575" y="6248400"/>
            <a:ext cx="2054225" cy="457200"/>
          </a:xfrm>
          <a:prstGeom prst="rect">
            <a:avLst/>
          </a:prstGeom>
        </p:spPr>
        <p:txBody>
          <a:bodyPr/>
          <a:lstStyle>
            <a:lvl1pPr>
              <a:defRPr smtClean="0"/>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a:prstGeom prst="rect">
            <a:avLst/>
          </a:prstGeom>
        </p:spPr>
        <p:txBody>
          <a:bodyPr/>
          <a:lstStyle>
            <a:lvl1pPr>
              <a:defRPr smtClean="0"/>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a:prstGeom prst="rect">
            <a:avLst/>
          </a:prstGeom>
        </p:spPr>
        <p:txBody>
          <a:bodyPr/>
          <a:lstStyle>
            <a:lvl1pPr>
              <a:defRPr smtClean="0"/>
            </a:lvl1pPr>
          </a:lstStyle>
          <a:p>
            <a:pPr>
              <a:defRPr/>
            </a:pPr>
            <a:fld id="{4597186C-7102-45BE-802D-5458F872B219}" type="slidenum">
              <a:rPr lang="en-US"/>
              <a:pPr>
                <a:defRPr/>
              </a:pPr>
              <a:t>‹#›</a:t>
            </a:fld>
            <a:endParaRPr lang="en-US"/>
          </a:p>
        </p:txBody>
      </p:sp>
    </p:spTree>
    <p:extLst>
      <p:ext uri="{BB962C8B-B14F-4D97-AF65-F5344CB8AC3E}">
        <p14:creationId xmlns:p14="http://schemas.microsoft.com/office/powerpoint/2010/main" val="2672028096"/>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ADEFC779-5320-4339-B40D-2998B8761694}" type="slidenum">
              <a:rPr lang="en-US"/>
              <a:pPr>
                <a:defRPr/>
              </a:pPr>
              <a:t>‹#›</a:t>
            </a:fld>
            <a:endParaRPr lang="en-US"/>
          </a:p>
        </p:txBody>
      </p:sp>
    </p:spTree>
    <p:extLst>
      <p:ext uri="{BB962C8B-B14F-4D97-AF65-F5344CB8AC3E}">
        <p14:creationId xmlns:p14="http://schemas.microsoft.com/office/powerpoint/2010/main" val="41268144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51A845-6091-49F2-BD10-BCC55055D7EF}" type="slidenum">
              <a:rPr lang="en-US"/>
              <a:pPr>
                <a:defRPr/>
              </a:pPr>
              <a:t>‹#›</a:t>
            </a:fld>
            <a:endParaRPr lang="en-US"/>
          </a:p>
        </p:txBody>
      </p:sp>
    </p:spTree>
    <p:extLst>
      <p:ext uri="{BB962C8B-B14F-4D97-AF65-F5344CB8AC3E}">
        <p14:creationId xmlns:p14="http://schemas.microsoft.com/office/powerpoint/2010/main" val="41748228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34F9104-8CA7-4AED-B18C-98D80BA00084}" type="slidenum">
              <a:rPr lang="en-US"/>
              <a:pPr>
                <a:defRPr/>
              </a:pPr>
              <a:t>‹#›</a:t>
            </a:fld>
            <a:endParaRPr lang="en-US"/>
          </a:p>
        </p:txBody>
      </p:sp>
    </p:spTree>
    <p:extLst>
      <p:ext uri="{BB962C8B-B14F-4D97-AF65-F5344CB8AC3E}">
        <p14:creationId xmlns:p14="http://schemas.microsoft.com/office/powerpoint/2010/main" val="14848726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8288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9243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7"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55779AB-4534-40E0-86F6-D092BE480729}" type="slidenum">
              <a:rPr lang="en-US"/>
              <a:pPr>
                <a:defRPr/>
              </a:pPr>
              <a:t>‹#›</a:t>
            </a:fld>
            <a:endParaRPr lang="en-US"/>
          </a:p>
        </p:txBody>
      </p:sp>
    </p:spTree>
    <p:extLst>
      <p:ext uri="{BB962C8B-B14F-4D97-AF65-F5344CB8AC3E}">
        <p14:creationId xmlns:p14="http://schemas.microsoft.com/office/powerpoint/2010/main" val="404512440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D1FC04D2-92A6-43BF-843E-74691BE10CFE}" type="slidenum">
              <a:rPr lang="en-US"/>
              <a:pPr>
                <a:defRPr/>
              </a:pPr>
              <a:t>‹#›</a:t>
            </a:fld>
            <a:endParaRPr lang="en-US"/>
          </a:p>
        </p:txBody>
      </p:sp>
    </p:spTree>
    <p:extLst>
      <p:ext uri="{BB962C8B-B14F-4D97-AF65-F5344CB8AC3E}">
        <p14:creationId xmlns:p14="http://schemas.microsoft.com/office/powerpoint/2010/main" val="2438629166"/>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E1E0D37-F697-4A0B-8292-7F5B6D1381E2}" type="slidenum">
              <a:rPr lang="en-US"/>
              <a:pPr>
                <a:defRPr/>
              </a:pPr>
              <a:t>‹#›</a:t>
            </a:fld>
            <a:endParaRPr lang="en-US"/>
          </a:p>
        </p:txBody>
      </p:sp>
    </p:spTree>
    <p:extLst>
      <p:ext uri="{BB962C8B-B14F-4D97-AF65-F5344CB8AC3E}">
        <p14:creationId xmlns:p14="http://schemas.microsoft.com/office/powerpoint/2010/main" val="336546622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89946BAE-D8A3-4D96-97D2-1F51610F0C97}" type="slidenum">
              <a:rPr lang="en-US"/>
              <a:pPr>
                <a:defRPr/>
              </a:pPr>
              <a:t>‹#›</a:t>
            </a:fld>
            <a:endParaRPr lang="en-US"/>
          </a:p>
        </p:txBody>
      </p:sp>
    </p:spTree>
    <p:extLst>
      <p:ext uri="{BB962C8B-B14F-4D97-AF65-F5344CB8AC3E}">
        <p14:creationId xmlns:p14="http://schemas.microsoft.com/office/powerpoint/2010/main" val="16605194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8"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C07448D-E00A-4712-9915-99B0B9A2A5EF}" type="slidenum">
              <a:rPr lang="en-US"/>
              <a:pPr>
                <a:defRPr/>
              </a:pPr>
              <a:t>‹#›</a:t>
            </a:fld>
            <a:endParaRPr lang="en-US"/>
          </a:p>
        </p:txBody>
      </p:sp>
    </p:spTree>
    <p:extLst>
      <p:ext uri="{BB962C8B-B14F-4D97-AF65-F5344CB8AC3E}">
        <p14:creationId xmlns:p14="http://schemas.microsoft.com/office/powerpoint/2010/main" val="35085763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4"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5D450220-81BF-45D5-81BC-480B4E253A9E}" type="slidenum">
              <a:rPr lang="en-US"/>
              <a:pPr>
                <a:defRPr/>
              </a:pPr>
              <a:t>‹#›</a:t>
            </a:fld>
            <a:endParaRPr lang="en-US"/>
          </a:p>
        </p:txBody>
      </p:sp>
    </p:spTree>
    <p:extLst>
      <p:ext uri="{BB962C8B-B14F-4D97-AF65-F5344CB8AC3E}">
        <p14:creationId xmlns:p14="http://schemas.microsoft.com/office/powerpoint/2010/main" val="427597273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3"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DF9FB7-BD3C-44BA-BE1E-142DFCFB4FB1}" type="slidenum">
              <a:rPr lang="en-US"/>
              <a:pPr>
                <a:defRPr/>
              </a:pPr>
              <a:t>‹#›</a:t>
            </a:fld>
            <a:endParaRPr lang="en-US"/>
          </a:p>
        </p:txBody>
      </p:sp>
    </p:spTree>
    <p:extLst>
      <p:ext uri="{BB962C8B-B14F-4D97-AF65-F5344CB8AC3E}">
        <p14:creationId xmlns:p14="http://schemas.microsoft.com/office/powerpoint/2010/main" val="329337610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F81DE428-8D34-4E2B-92FF-188F40E7B627}" type="slidenum">
              <a:rPr lang="en-US"/>
              <a:pPr>
                <a:defRPr/>
              </a:pPr>
              <a:t>‹#›</a:t>
            </a:fld>
            <a:endParaRPr lang="en-US"/>
          </a:p>
        </p:txBody>
      </p:sp>
    </p:spTree>
    <p:extLst>
      <p:ext uri="{BB962C8B-B14F-4D97-AF65-F5344CB8AC3E}">
        <p14:creationId xmlns:p14="http://schemas.microsoft.com/office/powerpoint/2010/main" val="30767972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B2680B8-F6F5-406D-8197-66AB2E42E268}" type="slidenum">
              <a:rPr lang="en-US"/>
              <a:pPr>
                <a:defRPr/>
              </a:pPr>
              <a:t>‹#›</a:t>
            </a:fld>
            <a:endParaRPr lang="en-US"/>
          </a:p>
        </p:txBody>
      </p:sp>
    </p:spTree>
    <p:extLst>
      <p:ext uri="{BB962C8B-B14F-4D97-AF65-F5344CB8AC3E}">
        <p14:creationId xmlns:p14="http://schemas.microsoft.com/office/powerpoint/2010/main" val="95148127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6"/>
          <p:cNvSpPr>
            <a:spLocks noGrp="1" noChangeArrowheads="1"/>
          </p:cNvSpPr>
          <p:nvPr>
            <p:ph type="title"/>
          </p:nvPr>
        </p:nvSpPr>
        <p:spPr bwMode="auto">
          <a:xfrm>
            <a:off x="0" y="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p>
            <a:pPr lvl="0"/>
            <a:r>
              <a:rPr lang="en-US" dirty="0" smtClean="0"/>
              <a:t>Click to edit Master title style</a:t>
            </a:r>
          </a:p>
        </p:txBody>
      </p:sp>
      <p:sp>
        <p:nvSpPr>
          <p:cNvPr id="1028" name="Rectangle 7"/>
          <p:cNvSpPr>
            <a:spLocks noGrp="1" noChangeArrowheads="1"/>
          </p:cNvSpPr>
          <p:nvPr>
            <p:ph type="body" idx="1"/>
          </p:nvPr>
        </p:nvSpPr>
        <p:spPr bwMode="auto">
          <a:xfrm>
            <a:off x="0" y="838200"/>
            <a:ext cx="9144000" cy="602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dk2" tx1="lt1" bg2="dk1" tx2="lt2" accent1="accent1" accent2="accent2" accent3="accent3" accent4="accent4" accent5="accent5" accent6="accent6" hlink="hlink" folHlink="folHlink"/>
  <p:sldLayoutIdLst>
    <p:sldLayoutId id="2147483676"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ransition/>
  <p:timing>
    <p:tnLst>
      <p:par>
        <p:cTn id="1" dur="indefinite" restart="never" nodeType="tmRoot"/>
      </p:par>
    </p:tnLst>
  </p:timing>
  <p:txStyles>
    <p:title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google.com/url?sa=i&amp;rct=j&amp;q=&amp;esrc=s&amp;frm=1&amp;source=images&amp;cd=&amp;cad=rja&amp;docid=p0qdAaobQlfTBM&amp;tbnid=gRggz1swkHFrlM:&amp;ved=0CAUQjRw&amp;url=http://draggpost.com/adam/childrens-sunday-preschool-kids-sunday-school-adam-/&amp;ei=wpTpUoOXLaOa2AXjz4GwBQ&amp;bvm=bv.60157871,d.aWc&amp;psig=AFQjCNH7ii6358PtgLC2gwcP1lc-86r2Ww&amp;ust=1391126045913594" TargetMode="External"/><Relationship Id="rId1" Type="http://schemas.openxmlformats.org/officeDocument/2006/relationships/slideLayout" Target="../slideLayouts/slideLayout2.xml"/><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google.com/url?sa=i&amp;rct=j&amp;q=&amp;esrc=s&amp;frm=1&amp;source=images&amp;cd=&amp;cad=rja&amp;docid=p0qdAaobQlfTBM&amp;tbnid=gRggz1swkHFrlM:&amp;ved=0CAUQjRw&amp;url=http://draggpost.com/adam/childrens-sunday-preschool-kids-sunday-school-adam-/&amp;ei=wpTpUoOXLaOa2AXjz4GwBQ&amp;bvm=bv.60157871,d.aWc&amp;psig=AFQjCNH7ii6358PtgLC2gwcP1lc-86r2Ww&amp;ust=1391126045913594" TargetMode="External"/><Relationship Id="rId1" Type="http://schemas.openxmlformats.org/officeDocument/2006/relationships/slideLayout" Target="../slideLayouts/slideLayout2.xml"/><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google.com/url?sa=i&amp;rct=j&amp;q=&amp;esrc=s&amp;frm=1&amp;source=images&amp;cd=&amp;cad=rja&amp;docid=xRomD0KXBU6lzM&amp;tbnid=lRYjEERjQOuzjM:&amp;ved=0CAUQjRw&amp;url=http://freedeariedollsdigistamps.blogspot.com/2013/07/sunday-school-girl-color-and-bw.html&amp;ei=zZbpUraVPOKR2wW_2IBA&amp;bvm=bv.60157871,d.aWc&amp;psig=AFQjCNFwH1r4LZWRhHL7upaXr23NtT_f8g&amp;ust=1391126593954243" TargetMode="External"/><Relationship Id="rId1" Type="http://schemas.openxmlformats.org/officeDocument/2006/relationships/slideLayout" Target="../slideLayouts/slideLayout2.xml"/><Relationship Id="rId4" Type="http://schemas.microsoft.com/office/2007/relationships/hdphoto" Target="../media/hdphoto10.wdp"/></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google.com/url?sa=i&amp;rct=j&amp;q=&amp;esrc=s&amp;frm=1&amp;source=images&amp;cd=&amp;cad=rja&amp;docid=xRomD0KXBU6lzM&amp;tbnid=lRYjEERjQOuzjM:&amp;ved=0CAUQjRw&amp;url=http://freedeariedollsdigistamps.blogspot.com/2013/07/sunday-school-girl-color-and-bw.html&amp;ei=zZbpUraVPOKR2wW_2IBA&amp;bvm=bv.60157871,d.aWc&amp;psig=AFQjCNFwH1r4LZWRhHL7upaXr23NtT_f8g&amp;ust=1391126593954243" TargetMode="Externa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16.png"/><Relationship Id="rId4" Type="http://schemas.microsoft.com/office/2007/relationships/hdphoto" Target="../media/hdphoto10.wdp"/></Relationships>
</file>

<file path=ppt/slides/_rels/slide1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9.jpeg"/><Relationship Id="rId1" Type="http://schemas.openxmlformats.org/officeDocument/2006/relationships/slideLayout" Target="../slideLayouts/slideLayout2.xml"/><Relationship Id="rId5" Type="http://schemas.microsoft.com/office/2007/relationships/hdphoto" Target="../media/hdphoto15.wdp"/><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mailto:info@ckbrazos.org" TargetMode="External"/><Relationship Id="rId5" Type="http://schemas.openxmlformats.org/officeDocument/2006/relationships/hyperlink" Target="http://campaignkerusso.org/?p=11310" TargetMode="Externa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google.com/url?sa=i&amp;rct=j&amp;q=&amp;esrc=s&amp;frm=1&amp;source=images&amp;cd=&amp;cad=rja&amp;docid=-Vnz7sgTIv_hWM&amp;tbnid=YtRGzvkrdf2pzM:&amp;ved=0CAUQjRw&amp;url=http://www.flickr.com/photos/49102781@N03/4500700468/&amp;ei=kqjpUvWFFcPG2wXk-4HIBA&amp;bvm=bv.60444564,d.aWc&amp;psig=AFQjCNHaiBqlSbk6kyXW59htOjvHgqbN5g&amp;ust=1391131138179548" TargetMode="External"/><Relationship Id="rId1" Type="http://schemas.openxmlformats.org/officeDocument/2006/relationships/slideLayout" Target="../slideLayouts/slideLayout2.xml"/><Relationship Id="rId4" Type="http://schemas.microsoft.com/office/2007/relationships/hdphoto" Target="../media/hdphoto17.wdp"/></Relationships>
</file>

<file path=ppt/slides/_rels/slide22.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youtu.be/J3iB30gCqAc"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youtu.be/J3iB30gCqAc"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microsoft.com/office/2007/relationships/hdphoto" Target="../media/hdphoto28.wdp"/><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 Id="rId4" Type="http://schemas.microsoft.com/office/2007/relationships/hdphoto" Target="../media/hdphoto32.wdp"/></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33.wdp"/><Relationship Id="rId5" Type="http://schemas.openxmlformats.org/officeDocument/2006/relationships/image" Target="../media/image41.jpeg"/><Relationship Id="rId4" Type="http://schemas.openxmlformats.org/officeDocument/2006/relationships/hyperlink" Target="http://www.google.com/url?sa=i&amp;rct=j&amp;q=&amp;esrc=s&amp;frm=1&amp;source=images&amp;cd=&amp;cad=rja&amp;docid=vUlyUVPkx3tahM&amp;tbnid=TvPMI8r5l7_elM:&amp;ved=0CAUQjRw&amp;url=http://gentleshepherdbaptist.blogspot.com/2012/10/the-sinners-prayer.html&amp;ei=lfZxUffmJ6qp2QWoxICoDw&amp;psig=AFQjCNFfdshPKJq0Eh2gecVF8GOac5EGSQ&amp;ust=1366509573987640"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mailto:info@ckbrazos.org" TargetMode="External"/><Relationship Id="rId5" Type="http://schemas.openxmlformats.org/officeDocument/2006/relationships/hyperlink" Target="http://campaignkerusso.org/?p=11310" TargetMode="External"/><Relationship Id="rId4" Type="http://schemas.openxmlformats.org/officeDocument/2006/relationships/image" Target="../media/image4.jpeg"/></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51.jpeg"/><Relationship Id="rId1" Type="http://schemas.openxmlformats.org/officeDocument/2006/relationships/slideLayout" Target="../slideLayouts/slideLayout7.xml"/><Relationship Id="rId5" Type="http://schemas.microsoft.com/office/2007/relationships/hdphoto" Target="../media/hdphoto35.wdp"/><Relationship Id="rId4" Type="http://schemas.openxmlformats.org/officeDocument/2006/relationships/image" Target="../media/image52.jpeg"/></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mailto:info@aggielandfaith.org"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www.aggielandfaith.org/"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mailto:info@ckbrazos.org" TargetMode="External"/><Relationship Id="rId5" Type="http://schemas.openxmlformats.org/officeDocument/2006/relationships/hyperlink" Target="http://campaignkerusso.org/?p=11310" TargetMode="Externa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herese\Desktop\Groundhog Day\Gatherings\Pix\Groundhog\groundhog_day.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3000"/>
                    </a14:imgEffect>
                    <a14:imgEffect>
                      <a14:colorTemperature colorTemp="10660"/>
                    </a14:imgEffect>
                    <a14:imgEffect>
                      <a14:saturation sat="146000"/>
                    </a14:imgEffect>
                    <a14:imgEffect>
                      <a14:brightnessContrast bright="4000" contrast="14000"/>
                    </a14:imgEffect>
                  </a14:imgLayer>
                </a14:imgProps>
              </a:ext>
              <a:ext uri="{28A0092B-C50C-407E-A947-70E740481C1C}">
                <a14:useLocalDpi xmlns:a14="http://schemas.microsoft.com/office/drawing/2010/main" val="0"/>
              </a:ext>
            </a:extLst>
          </a:blip>
          <a:srcRect/>
          <a:stretch>
            <a:fillRect/>
          </a:stretch>
        </p:blipFill>
        <p:spPr bwMode="auto">
          <a:xfrm>
            <a:off x="0" y="0"/>
            <a:ext cx="9144000" cy="68454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5638800"/>
            <a:ext cx="9144000" cy="1206640"/>
          </a:xfrm>
          <a:effectLst/>
        </p:spPr>
        <p:txBody>
          <a:bodyPr/>
          <a:lstStyle/>
          <a:p>
            <a:r>
              <a:rPr lang="en-US" sz="7200" dirty="0" smtClean="0">
                <a:effectLst>
                  <a:glow rad="114300">
                    <a:srgbClr val="002E00"/>
                  </a:glow>
                  <a:outerShdw blurRad="50800" dist="50800" dir="5400000" algn="ctr" rotWithShape="0">
                    <a:srgbClr val="013D12"/>
                  </a:outerShdw>
                </a:effectLst>
              </a:rPr>
              <a:t>Shine Jesus Shine</a:t>
            </a:r>
            <a:endParaRPr lang="en-US" sz="7200" dirty="0">
              <a:effectLst>
                <a:glow rad="114300">
                  <a:srgbClr val="002E00"/>
                </a:glow>
                <a:outerShdw blurRad="50800" dist="50800" dir="5400000" algn="ctr" rotWithShape="0">
                  <a:srgbClr val="013D12"/>
                </a:outerShdw>
              </a:effectLst>
            </a:endParaRPr>
          </a:p>
        </p:txBody>
      </p:sp>
    </p:spTree>
    <p:extLst>
      <p:ext uri="{BB962C8B-B14F-4D97-AF65-F5344CB8AC3E}">
        <p14:creationId xmlns:p14="http://schemas.microsoft.com/office/powerpoint/2010/main" val="3199794220"/>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descr="C:\Users\Therese\Desktop\Groundhog Day\Gatherings\Pix\Groundhog\groundhog day cover.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72000"/>
                    </a14:imgEffect>
                    <a14:imgEffect>
                      <a14:colorTemperature colorTemp="9496"/>
                    </a14:imgEffect>
                    <a14:imgEffect>
                      <a14:saturation sat="305000"/>
                    </a14:imgEffect>
                    <a14:imgEffect>
                      <a14:brightnessContrast bright="3000" contrast="40000"/>
                    </a14:imgEffect>
                  </a14:imgLayer>
                </a14:imgProps>
              </a:ext>
              <a:ext uri="{28A0092B-C50C-407E-A947-70E740481C1C}">
                <a14:useLocalDpi xmlns:a14="http://schemas.microsoft.com/office/drawing/2010/main" val="0"/>
              </a:ext>
            </a:extLst>
          </a:blip>
          <a:srcRect/>
          <a:stretch>
            <a:fillRect/>
          </a:stretch>
        </p:blipFill>
        <p:spPr bwMode="auto">
          <a:xfrm>
            <a:off x="0" y="-12352"/>
            <a:ext cx="9144000" cy="6859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95185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Therese\Desktop\Groundhog Day\Gatherings\Pix\Groundhog\225414-groundhog-day-2012.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8000"/>
                    </a14:imgEffect>
                    <a14:imgEffect>
                      <a14:colorTemperature colorTemp="7083"/>
                    </a14:imgEffect>
                    <a14:imgEffect>
                      <a14:saturation sat="188000"/>
                    </a14:imgEffect>
                    <a14:imgEffect>
                      <a14:brightnessContrast bright="15000" contrast="1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410200" y="0"/>
            <a:ext cx="3750546" cy="5257799"/>
          </a:xfrm>
        </p:spPr>
        <p:txBody>
          <a:bodyPr/>
          <a:lstStyle/>
          <a:p>
            <a:pPr marL="0" indent="0">
              <a:buNone/>
            </a:pPr>
            <a:r>
              <a:rPr lang="en-US" sz="3200" dirty="0" smtClean="0">
                <a:solidFill>
                  <a:schemeClr val="bg1"/>
                </a:solidFill>
                <a:effectLst>
                  <a:glow rad="482600">
                    <a:schemeClr val="tx1"/>
                  </a:glow>
                </a:effectLst>
              </a:rPr>
              <a:t>Every year the crowds gather in anticipation of one thing:</a:t>
            </a:r>
          </a:p>
          <a:p>
            <a:pPr marL="0" indent="0">
              <a:buNone/>
            </a:pPr>
            <a:r>
              <a:rPr lang="en-US" sz="3200" dirty="0" smtClean="0">
                <a:solidFill>
                  <a:schemeClr val="bg1"/>
                </a:solidFill>
                <a:effectLst>
                  <a:glow rad="482600">
                    <a:schemeClr val="tx1"/>
                  </a:glow>
                </a:effectLst>
              </a:rPr>
              <a:t>Will the groundhog come out and stay out of his hole? Will our winter be over? </a:t>
            </a:r>
            <a:endParaRPr lang="en-US" sz="3200" dirty="0">
              <a:solidFill>
                <a:schemeClr val="bg1"/>
              </a:solidFill>
              <a:effectLst>
                <a:glow rad="482600">
                  <a:schemeClr val="tx1"/>
                </a:glow>
              </a:effectLst>
            </a:endParaRPr>
          </a:p>
        </p:txBody>
      </p:sp>
    </p:spTree>
    <p:extLst>
      <p:ext uri="{BB962C8B-B14F-4D97-AF65-F5344CB8AC3E}">
        <p14:creationId xmlns:p14="http://schemas.microsoft.com/office/powerpoint/2010/main" val="86836512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61313"/>
          </a:xfrm>
          <a:solidFill>
            <a:schemeClr val="tx1"/>
          </a:solidFill>
        </p:spPr>
        <p:txBody>
          <a:bodyPr/>
          <a:lstStyle/>
          <a:p>
            <a:pPr marL="0" indent="0">
              <a:buNone/>
            </a:pPr>
            <a:r>
              <a:rPr lang="en-US" sz="4000" dirty="0" smtClean="0">
                <a:solidFill>
                  <a:schemeClr val="bg1"/>
                </a:solidFill>
              </a:rPr>
              <a:t>Or will he see his shadow and run back into his hole to hibernate for six more weeks?</a:t>
            </a:r>
          </a:p>
          <a:p>
            <a:pPr marL="0" indent="0">
              <a:buNone/>
            </a:pPr>
            <a:endParaRPr lang="en-US" sz="4000" dirty="0">
              <a:solidFill>
                <a:schemeClr val="bg1"/>
              </a:solidFill>
            </a:endParaRPr>
          </a:p>
          <a:p>
            <a:pPr marL="0" indent="0">
              <a:buNone/>
            </a:pPr>
            <a:r>
              <a:rPr lang="en-US" sz="4000" dirty="0" smtClean="0">
                <a:solidFill>
                  <a:schemeClr val="bg1"/>
                </a:solidFill>
              </a:rPr>
              <a:t>Are we </a:t>
            </a:r>
          </a:p>
          <a:p>
            <a:pPr marL="0" indent="0">
              <a:buNone/>
            </a:pPr>
            <a:r>
              <a:rPr lang="en-US" sz="4000" dirty="0" smtClean="0">
                <a:solidFill>
                  <a:schemeClr val="bg1"/>
                </a:solidFill>
              </a:rPr>
              <a:t>going to </a:t>
            </a:r>
          </a:p>
          <a:p>
            <a:pPr marL="0" indent="0">
              <a:buNone/>
            </a:pPr>
            <a:r>
              <a:rPr lang="en-US" sz="4000" dirty="0" smtClean="0">
                <a:solidFill>
                  <a:schemeClr val="bg1"/>
                </a:solidFill>
              </a:rPr>
              <a:t>have 6 more</a:t>
            </a:r>
          </a:p>
          <a:p>
            <a:pPr marL="0" indent="0">
              <a:buNone/>
            </a:pPr>
            <a:r>
              <a:rPr lang="en-US" sz="4000" dirty="0">
                <a:solidFill>
                  <a:schemeClr val="bg1"/>
                </a:solidFill>
              </a:rPr>
              <a:t>w</a:t>
            </a:r>
            <a:r>
              <a:rPr lang="en-US" sz="4000" dirty="0" smtClean="0">
                <a:solidFill>
                  <a:schemeClr val="bg1"/>
                </a:solidFill>
              </a:rPr>
              <a:t>eeks of </a:t>
            </a:r>
          </a:p>
          <a:p>
            <a:pPr marL="0" indent="0">
              <a:buNone/>
            </a:pPr>
            <a:r>
              <a:rPr lang="en-US" sz="4000" dirty="0">
                <a:solidFill>
                  <a:schemeClr val="bg1"/>
                </a:solidFill>
              </a:rPr>
              <a:t>w</a:t>
            </a:r>
            <a:r>
              <a:rPr lang="en-US" sz="4000" dirty="0" smtClean="0">
                <a:solidFill>
                  <a:schemeClr val="bg1"/>
                </a:solidFill>
              </a:rPr>
              <a:t>inter?</a:t>
            </a:r>
            <a:endParaRPr lang="en-US" sz="4000" dirty="0">
              <a:solidFill>
                <a:schemeClr val="bg1"/>
              </a:solidFill>
            </a:endParaRPr>
          </a:p>
        </p:txBody>
      </p:sp>
      <p:pic>
        <p:nvPicPr>
          <p:cNvPr id="16386" name="Picture 2" descr="C:\Users\Therese\Desktop\Groundhog Day\Gatherings\Pix\Groundhog\imagesCAEQTZR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7948" y="2438400"/>
            <a:ext cx="5856052" cy="4426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08017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bathfirstbaptistchurch.org/clientimages/25478/childrenschurch.jpg">
            <a:hlinkClick r:id="rId2"/>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14000"/>
                    </a14:imgEffect>
                    <a14:imgEffect>
                      <a14:colorTemperature colorTemp="8082"/>
                    </a14:imgEffect>
                    <a14:imgEffect>
                      <a14:saturation sat="231000"/>
                    </a14:imgEffect>
                    <a14:imgEffect>
                      <a14:brightnessContrast bright="4000" contrast="25000"/>
                    </a14:imgEffect>
                  </a14:imgLayer>
                </a14:imgProps>
              </a:ext>
              <a:ext uri="{28A0092B-C50C-407E-A947-70E740481C1C}">
                <a14:useLocalDpi xmlns:a14="http://schemas.microsoft.com/office/drawing/2010/main" val="0"/>
              </a:ext>
            </a:extLst>
          </a:blip>
          <a:srcRect r="53342"/>
          <a:stretch/>
        </p:blipFill>
        <p:spPr bwMode="auto">
          <a:xfrm>
            <a:off x="-304799" y="0"/>
            <a:ext cx="4267200" cy="682557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962400" y="0"/>
            <a:ext cx="5257800" cy="6825574"/>
          </a:xfrm>
          <a:solidFill>
            <a:schemeClr val="bg1"/>
          </a:solidFill>
        </p:spPr>
        <p:txBody>
          <a:bodyPr/>
          <a:lstStyle/>
          <a:p>
            <a:pPr marL="0" indent="0" algn="ctr">
              <a:buNone/>
            </a:pPr>
            <a:r>
              <a:rPr lang="en-US" sz="3600" dirty="0" smtClean="0"/>
              <a:t>An Old Joke</a:t>
            </a:r>
            <a:r>
              <a:rPr lang="en-US" sz="3600" dirty="0"/>
              <a:t>:</a:t>
            </a:r>
          </a:p>
          <a:p>
            <a:pPr marL="0" indent="0">
              <a:buNone/>
            </a:pPr>
            <a:r>
              <a:rPr lang="en-US" dirty="0"/>
              <a:t>One Easter morning, the teacher asked the children about the meaning of Easter.</a:t>
            </a:r>
          </a:p>
          <a:p>
            <a:pPr marL="0" indent="0">
              <a:buNone/>
            </a:pPr>
            <a:r>
              <a:rPr lang="en-US" dirty="0"/>
              <a:t>"Children, today is Easter Sunday. What do we celebrate on Easter?"</a:t>
            </a:r>
          </a:p>
          <a:p>
            <a:pPr marL="0" indent="0">
              <a:buNone/>
            </a:pPr>
            <a:r>
              <a:rPr lang="en-US" dirty="0"/>
              <a:t>One girl spoke up quickly: "We remember our mothers and how much we love them."</a:t>
            </a:r>
          </a:p>
          <a:p>
            <a:pPr marL="0" indent="0">
              <a:buNone/>
            </a:pPr>
            <a:r>
              <a:rPr lang="en-US" dirty="0"/>
              <a:t>"No, that's not quite right," the </a:t>
            </a:r>
            <a:r>
              <a:rPr lang="en-US" dirty="0" smtClean="0"/>
              <a:t>teacher </a:t>
            </a:r>
            <a:r>
              <a:rPr lang="en-US" dirty="0"/>
              <a:t>replied. "You're thinking of Mother's Day</a:t>
            </a:r>
            <a:r>
              <a:rPr lang="en-US" dirty="0" smtClean="0"/>
              <a:t>.”</a:t>
            </a:r>
            <a:r>
              <a:rPr lang="en-US" dirty="0" smtClean="0">
                <a:sym typeface="Wingdings" panose="05000000000000000000" pitchFamily="2" charset="2"/>
              </a:rPr>
              <a:t></a:t>
            </a:r>
            <a:endParaRPr lang="en-US" dirty="0"/>
          </a:p>
        </p:txBody>
      </p:sp>
      <p:sp>
        <p:nvSpPr>
          <p:cNvPr id="4" name="TextBox 3"/>
          <p:cNvSpPr txBox="1"/>
          <p:nvPr/>
        </p:nvSpPr>
        <p:spPr>
          <a:xfrm>
            <a:off x="1371600" y="0"/>
            <a:ext cx="2590800" cy="2819400"/>
          </a:xfrm>
          <a:prstGeom prst="rect">
            <a:avLst/>
          </a:prstGeom>
          <a:solidFill>
            <a:schemeClr val="tx1"/>
          </a:solidFill>
        </p:spPr>
        <p:txBody>
          <a:bodyPr wrap="square" lIns="0" tIns="0" rIns="0" bIns="0" rtlCol="0">
            <a:noAutofit/>
          </a:bodyPr>
          <a:lstStyle/>
          <a:p>
            <a:endParaRPr lang="en-US" dirty="0"/>
          </a:p>
        </p:txBody>
      </p:sp>
    </p:spTree>
    <p:extLst>
      <p:ext uri="{BB962C8B-B14F-4D97-AF65-F5344CB8AC3E}">
        <p14:creationId xmlns:p14="http://schemas.microsoft.com/office/powerpoint/2010/main" val="21349758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bathfirstbaptistchurch.org/clientimages/25478/childrenschurch.jpg">
            <a:hlinkClick r:id="rId2"/>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14000"/>
                    </a14:imgEffect>
                    <a14:imgEffect>
                      <a14:colorTemperature colorTemp="8082"/>
                    </a14:imgEffect>
                    <a14:imgEffect>
                      <a14:saturation sat="231000"/>
                    </a14:imgEffect>
                    <a14:imgEffect>
                      <a14:brightnessContrast bright="4000" contrast="25000"/>
                    </a14:imgEffect>
                  </a14:imgLayer>
                </a14:imgProps>
              </a:ext>
              <a:ext uri="{28A0092B-C50C-407E-A947-70E740481C1C}">
                <a14:useLocalDpi xmlns:a14="http://schemas.microsoft.com/office/drawing/2010/main" val="0"/>
              </a:ext>
            </a:extLst>
          </a:blip>
          <a:srcRect r="53342"/>
          <a:stretch/>
        </p:blipFill>
        <p:spPr bwMode="auto">
          <a:xfrm>
            <a:off x="-304799" y="0"/>
            <a:ext cx="4267200" cy="682557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962400" y="0"/>
            <a:ext cx="5257800" cy="6825574"/>
          </a:xfrm>
          <a:solidFill>
            <a:schemeClr val="bg1"/>
          </a:solidFill>
        </p:spPr>
        <p:txBody>
          <a:bodyPr/>
          <a:lstStyle/>
          <a:p>
            <a:pPr marL="0" indent="0">
              <a:buNone/>
            </a:pPr>
            <a:r>
              <a:rPr lang="en-US" dirty="0"/>
              <a:t>Then, an eager boy took a shot: "Easter is a time when we say 'thank you' to God for all the good things in our lives."</a:t>
            </a:r>
          </a:p>
          <a:p>
            <a:pPr marL="0" indent="0">
              <a:buNone/>
            </a:pPr>
            <a:r>
              <a:rPr lang="en-US" dirty="0"/>
              <a:t>"We can always say 'thank you' to God," the teacher said, "but, you're thinking of Thanksgiving, not Easter. </a:t>
            </a:r>
          </a:p>
          <a:p>
            <a:pPr marL="0" indent="0">
              <a:buNone/>
            </a:pPr>
            <a:r>
              <a:rPr lang="en-US" dirty="0"/>
              <a:t>Children, what is the meaning of Easter?"</a:t>
            </a:r>
          </a:p>
          <a:p>
            <a:pPr marL="0" indent="0">
              <a:buNone/>
            </a:pPr>
            <a:r>
              <a:rPr lang="en-US" dirty="0"/>
              <a:t>After a few seconds of awkward silence, another girl in a fancy Easter dress gave it a try. </a:t>
            </a:r>
            <a:r>
              <a:rPr lang="en-US" dirty="0" smtClean="0">
                <a:sym typeface="Wingdings" panose="05000000000000000000" pitchFamily="2" charset="2"/>
              </a:rPr>
              <a:t></a:t>
            </a:r>
            <a:endParaRPr lang="en-US" dirty="0"/>
          </a:p>
        </p:txBody>
      </p:sp>
      <p:sp>
        <p:nvSpPr>
          <p:cNvPr id="4" name="TextBox 3"/>
          <p:cNvSpPr txBox="1"/>
          <p:nvPr/>
        </p:nvSpPr>
        <p:spPr>
          <a:xfrm>
            <a:off x="1371600" y="0"/>
            <a:ext cx="2590800" cy="2819400"/>
          </a:xfrm>
          <a:prstGeom prst="rect">
            <a:avLst/>
          </a:prstGeom>
          <a:solidFill>
            <a:schemeClr val="tx1"/>
          </a:solidFill>
        </p:spPr>
        <p:txBody>
          <a:bodyPr wrap="square" lIns="0" tIns="0" rIns="0" bIns="0" rtlCol="0">
            <a:noAutofit/>
          </a:bodyPr>
          <a:lstStyle/>
          <a:p>
            <a:endParaRPr lang="en-US" dirty="0"/>
          </a:p>
        </p:txBody>
      </p:sp>
    </p:spTree>
    <p:extLst>
      <p:ext uri="{BB962C8B-B14F-4D97-AF65-F5344CB8AC3E}">
        <p14:creationId xmlns:p14="http://schemas.microsoft.com/office/powerpoint/2010/main" val="150652395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62400" y="0"/>
            <a:ext cx="5257800" cy="6825574"/>
          </a:xfrm>
          <a:solidFill>
            <a:schemeClr val="bg1"/>
          </a:solidFill>
        </p:spPr>
        <p:txBody>
          <a:bodyPr/>
          <a:lstStyle/>
          <a:p>
            <a:pPr marL="0" indent="0">
              <a:buNone/>
            </a:pPr>
            <a:r>
              <a:rPr lang="en-US" dirty="0"/>
              <a:t>"Easter," she said quietly, "is the day when we remember that Jesus died on the cross for our sins. Then he was buried in the tomb and on Easter morning, God rolled the stone away and Jesus came out of the tomb."</a:t>
            </a:r>
          </a:p>
          <a:p>
            <a:pPr marL="0" indent="0">
              <a:buNone/>
            </a:pPr>
            <a:r>
              <a:rPr lang="en-US" dirty="0"/>
              <a:t>"Excellent," cried the teacher</a:t>
            </a:r>
            <a:r>
              <a:rPr lang="en-US" dirty="0" smtClean="0"/>
              <a:t>. </a:t>
            </a:r>
            <a:r>
              <a:rPr lang="en-US" dirty="0" smtClean="0">
                <a:sym typeface="Wingdings" panose="05000000000000000000" pitchFamily="2" charset="2"/>
              </a:rPr>
              <a:t></a:t>
            </a:r>
            <a:endParaRPr lang="en-US" dirty="0"/>
          </a:p>
          <a:p>
            <a:pPr marL="0" indent="0">
              <a:buNone/>
            </a:pPr>
            <a:endParaRPr lang="en-US" dirty="0"/>
          </a:p>
        </p:txBody>
      </p:sp>
      <p:pic>
        <p:nvPicPr>
          <p:cNvPr id="11266" name="Picture 2" descr="http://4.bp.blogspot.com/-fnqjOrJ2UUw/UeFikm3Z7SI/AAAAAAAAA2Q/YNVh6vte_eY/s1600/Sunday%2BSchool%2BGirl-color.png">
            <a:hlinkClick r:id="rId2"/>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4000"/>
                    </a14:imgEffect>
                    <a14:imgEffect>
                      <a14:colorTemperature colorTemp="8914"/>
                    </a14:imgEffect>
                    <a14:imgEffect>
                      <a14:saturation sat="311000"/>
                    </a14:imgEffect>
                    <a14:imgEffect>
                      <a14:brightnessContrast bright="-1000" contrast="25000"/>
                    </a14:imgEffect>
                  </a14:imgLayer>
                </a14:imgProps>
              </a:ext>
              <a:ext uri="{28A0092B-C50C-407E-A947-70E740481C1C}">
                <a14:useLocalDpi xmlns:a14="http://schemas.microsoft.com/office/drawing/2010/main" val="0"/>
              </a:ext>
            </a:extLst>
          </a:blip>
          <a:srcRect/>
          <a:stretch>
            <a:fillRect/>
          </a:stretch>
        </p:blipFill>
        <p:spPr bwMode="auto">
          <a:xfrm>
            <a:off x="-1" y="1"/>
            <a:ext cx="383083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44975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0834" y="2"/>
            <a:ext cx="5313166" cy="6861312"/>
          </a:xfrm>
        </p:spPr>
        <p:txBody>
          <a:bodyPr/>
          <a:lstStyle/>
          <a:p>
            <a:pPr marL="0" indent="0">
              <a:buNone/>
            </a:pPr>
            <a:r>
              <a:rPr lang="en-US" dirty="0"/>
              <a:t>"And then," the girl continued, "Jesus looked and saw his shadow, so he went back into the tomb and there were six more weeks of winter</a:t>
            </a:r>
            <a:r>
              <a:rPr lang="en-US" dirty="0" smtClean="0"/>
              <a:t>!”    (oops!)</a:t>
            </a:r>
            <a:endParaRPr lang="en-US" dirty="0"/>
          </a:p>
          <a:p>
            <a:pPr marL="0" indent="0">
              <a:buNone/>
            </a:pPr>
            <a:endParaRPr lang="en-US" dirty="0"/>
          </a:p>
        </p:txBody>
      </p:sp>
      <p:pic>
        <p:nvPicPr>
          <p:cNvPr id="4" name="Picture 2" descr="http://4.bp.blogspot.com/-fnqjOrJ2UUw/UeFikm3Z7SI/AAAAAAAAA2Q/YNVh6vte_eY/s1600/Sunday%2BSchool%2BGirl-color.png">
            <a:hlinkClick r:id="rId2"/>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4000"/>
                    </a14:imgEffect>
                    <a14:imgEffect>
                      <a14:colorTemperature colorTemp="8914"/>
                    </a14:imgEffect>
                    <a14:imgEffect>
                      <a14:saturation sat="311000"/>
                    </a14:imgEffect>
                    <a14:imgEffect>
                      <a14:brightnessContrast bright="-1000" contrast="25000"/>
                    </a14:imgEffect>
                  </a14:imgLayer>
                </a14:imgProps>
              </a:ext>
              <a:ext uri="{28A0092B-C50C-407E-A947-70E740481C1C}">
                <a14:useLocalDpi xmlns:a14="http://schemas.microsoft.com/office/drawing/2010/main" val="0"/>
              </a:ext>
            </a:extLst>
          </a:blip>
          <a:srcRect/>
          <a:stretch>
            <a:fillRect/>
          </a:stretch>
        </p:blipFill>
        <p:spPr bwMode="auto">
          <a:xfrm>
            <a:off x="-1" y="1"/>
            <a:ext cx="383083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C:\Users\Therese\Desktop\Groundhog Day\Gatherings\Pix\Groundhog\untitled.pn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80000"/>
                    </a14:imgEffect>
                    <a14:imgEffect>
                      <a14:colorTemperature colorTemp="7828"/>
                    </a14:imgEffect>
                    <a14:imgEffect>
                      <a14:saturation sat="153000"/>
                    </a14:imgEffect>
                    <a14:imgEffect>
                      <a14:brightnessContrast bright="9000" contrast="22000"/>
                    </a14:imgEffect>
                  </a14:imgLayer>
                </a14:imgProps>
              </a:ext>
              <a:ext uri="{28A0092B-C50C-407E-A947-70E740481C1C}">
                <a14:useLocalDpi xmlns:a14="http://schemas.microsoft.com/office/drawing/2010/main" val="0"/>
              </a:ext>
            </a:extLst>
          </a:blip>
          <a:srcRect/>
          <a:stretch>
            <a:fillRect/>
          </a:stretch>
        </p:blipFill>
        <p:spPr bwMode="auto">
          <a:xfrm>
            <a:off x="3830833" y="3048000"/>
            <a:ext cx="5358747" cy="3818107"/>
          </a:xfrm>
          <a:prstGeom prst="rect">
            <a:avLst/>
          </a:prstGeom>
          <a:noFill/>
          <a:effectLst>
            <a:softEdge rad="1651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49380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Therese\Desktop\Groundhog Day\Gatherings\Pix\Winter\the-winter-season-of-the-soul.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5000"/>
                    </a14:imgEffect>
                    <a14:imgEffect>
                      <a14:colorTemperature colorTemp="11500"/>
                    </a14:imgEffect>
                    <a14:imgEffect>
                      <a14:saturation sat="210000"/>
                    </a14:imgEffect>
                    <a14:imgEffect>
                      <a14:brightnessContrast bright="12000" contrast="39000"/>
                    </a14:imgEffect>
                  </a14:imgLayer>
                </a14:imgProps>
              </a:ext>
              <a:ext uri="{28A0092B-C50C-407E-A947-70E740481C1C}">
                <a14:useLocalDpi xmlns:a14="http://schemas.microsoft.com/office/drawing/2010/main" val="0"/>
              </a:ext>
            </a:extLst>
          </a:blip>
          <a:srcRect/>
          <a:stretch>
            <a:fillRect/>
          </a:stretch>
        </p:blipFill>
        <p:spPr bwMode="auto">
          <a:xfrm>
            <a:off x="0" y="22608"/>
            <a:ext cx="9107826" cy="683539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105400" y="25119"/>
            <a:ext cx="4038600" cy="6832881"/>
          </a:xfrm>
        </p:spPr>
        <p:txBody>
          <a:bodyPr/>
          <a:lstStyle/>
          <a:p>
            <a:pPr marL="0" indent="0">
              <a:buNone/>
            </a:pPr>
            <a:r>
              <a:rPr lang="en-US" sz="4800" dirty="0" smtClean="0">
                <a:effectLst>
                  <a:glow rad="190500">
                    <a:schemeClr val="bg1"/>
                  </a:glow>
                </a:effectLst>
              </a:rPr>
              <a:t>The bible </a:t>
            </a:r>
            <a:r>
              <a:rPr lang="en-US" sz="4800" dirty="0">
                <a:effectLst>
                  <a:glow rad="190500">
                    <a:schemeClr val="bg1"/>
                  </a:glow>
                </a:effectLst>
              </a:rPr>
              <a:t>foretold a springtime that was coming to our dark and sinful </a:t>
            </a:r>
            <a:r>
              <a:rPr lang="en-US" sz="4800" dirty="0" smtClean="0">
                <a:effectLst>
                  <a:glow rad="190500">
                    <a:schemeClr val="bg1"/>
                  </a:glow>
                </a:effectLst>
              </a:rPr>
              <a:t>world</a:t>
            </a:r>
            <a:r>
              <a:rPr lang="en-US" sz="4800" dirty="0">
                <a:effectLst>
                  <a:glow rad="190500">
                    <a:schemeClr val="bg1"/>
                  </a:glow>
                </a:effectLst>
              </a:rPr>
              <a:t>.</a:t>
            </a:r>
          </a:p>
        </p:txBody>
      </p:sp>
    </p:spTree>
    <p:extLst>
      <p:ext uri="{BB962C8B-B14F-4D97-AF65-F5344CB8AC3E}">
        <p14:creationId xmlns:p14="http://schemas.microsoft.com/office/powerpoint/2010/main" val="294270952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Therese\Desktop\Groundhog Day\Gatherings\Pix\Light\sun_and_earth.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6000"/>
                    </a14:imgEffect>
                    <a14:imgEffect>
                      <a14:colorTemperature colorTemp="5665"/>
                    </a14:imgEffect>
                    <a14:imgEffect>
                      <a14:saturation sat="189000"/>
                    </a14:imgEffect>
                    <a14:imgEffect>
                      <a14:brightnessContrast bright="6000" contrast="21000"/>
                    </a14:imgEffect>
                  </a14:imgLayer>
                </a14:imgProps>
              </a:ext>
              <a:ext uri="{28A0092B-C50C-407E-A947-70E740481C1C}">
                <a14:useLocalDpi xmlns:a14="http://schemas.microsoft.com/office/drawing/2010/main" val="0"/>
              </a:ext>
            </a:extLst>
          </a:blip>
          <a:srcRect t="19328" b="13858"/>
          <a:stretch/>
        </p:blipFill>
        <p:spPr bwMode="auto">
          <a:xfrm>
            <a:off x="0" y="2275952"/>
            <a:ext cx="9144000" cy="458204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52400" y="9211"/>
            <a:ext cx="8915400" cy="3724589"/>
          </a:xfrm>
        </p:spPr>
        <p:txBody>
          <a:bodyPr lIns="0" tIns="0" rIns="0" bIns="0"/>
          <a:lstStyle/>
          <a:p>
            <a:pPr marL="0" indent="0">
              <a:buNone/>
            </a:pPr>
            <a:r>
              <a:rPr lang="en-US" sz="3200" dirty="0" smtClean="0"/>
              <a:t>“</a:t>
            </a:r>
            <a:r>
              <a:rPr lang="en-US" sz="3200" dirty="0"/>
              <a:t>Rise up and shine, for your light has come. The shining-greatness of the Lord has risen upon you.  For see, darkness will cover the earth. Much darkness will cover the people. But the Lord will rise upon you, and His shining-greatness will be seen upon you</a:t>
            </a:r>
            <a:r>
              <a:rPr lang="en-US" sz="3200" dirty="0" smtClean="0"/>
              <a:t>.” </a:t>
            </a:r>
            <a:endParaRPr lang="en-US" sz="2000" b="0" dirty="0"/>
          </a:p>
          <a:p>
            <a:pPr marL="0" indent="0">
              <a:buNone/>
            </a:pPr>
            <a:endParaRPr lang="en-US" sz="2000" dirty="0" smtClean="0"/>
          </a:p>
          <a:p>
            <a:pPr marL="0" indent="0" algn="r">
              <a:buNone/>
            </a:pPr>
            <a:r>
              <a:rPr lang="en-US" sz="2000" dirty="0" smtClean="0"/>
              <a:t>Isa</a:t>
            </a:r>
            <a:r>
              <a:rPr lang="en-US" sz="2000" dirty="0"/>
              <a:t>. </a:t>
            </a:r>
            <a:r>
              <a:rPr lang="en-US" sz="2000" dirty="0" smtClean="0"/>
              <a:t>60:1,2</a:t>
            </a:r>
            <a:endParaRPr lang="en-US" sz="2000" dirty="0"/>
          </a:p>
        </p:txBody>
      </p:sp>
    </p:spTree>
    <p:extLst>
      <p:ext uri="{BB962C8B-B14F-4D97-AF65-F5344CB8AC3E}">
        <p14:creationId xmlns:p14="http://schemas.microsoft.com/office/powerpoint/2010/main" val="343151614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6" descr="C:\Users\Therese\Desktop\Groundhog Day\Gatherings\Pix\Light\earth_and_sun-1920x1200.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49000"/>
                    </a14:imgEffect>
                    <a14:imgEffect>
                      <a14:colorTemperature colorTemp="8398"/>
                    </a14:imgEffect>
                    <a14:imgEffect>
                      <a14:saturation sat="110000"/>
                    </a14:imgEffect>
                    <a14:imgEffect>
                      <a14:brightnessContrast bright="18000" contrast="10000"/>
                    </a14:imgEffect>
                  </a14:imgLayer>
                </a14:imgProps>
              </a:ex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9356" y="0"/>
            <a:ext cx="3084844" cy="6858000"/>
          </a:xfrm>
        </p:spPr>
        <p:txBody>
          <a:bodyPr/>
          <a:lstStyle/>
          <a:p>
            <a:pPr marL="0" indent="0">
              <a:buNone/>
            </a:pPr>
            <a:r>
              <a:rPr lang="en-US" sz="3600" dirty="0" smtClean="0">
                <a:effectLst>
                  <a:glow rad="304800">
                    <a:schemeClr val="bg1"/>
                  </a:glow>
                </a:effectLst>
              </a:rPr>
              <a:t>“</a:t>
            </a:r>
            <a:r>
              <a:rPr lang="en-US" sz="3600" dirty="0">
                <a:effectLst>
                  <a:glow rad="304800">
                    <a:schemeClr val="bg1"/>
                  </a:glow>
                </a:effectLst>
              </a:rPr>
              <a:t>The people walking in darkness have seen </a:t>
            </a:r>
            <a:endParaRPr lang="en-US" sz="3600" dirty="0" smtClean="0">
              <a:effectLst>
                <a:glow rad="304800">
                  <a:schemeClr val="bg1"/>
                </a:glow>
              </a:effectLst>
            </a:endParaRPr>
          </a:p>
          <a:p>
            <a:pPr marL="0" indent="0">
              <a:buNone/>
            </a:pPr>
            <a:r>
              <a:rPr lang="en-US" sz="3600" dirty="0" smtClean="0">
                <a:effectLst>
                  <a:glow rad="304800">
                    <a:schemeClr val="bg1"/>
                  </a:glow>
                </a:effectLst>
              </a:rPr>
              <a:t>a </a:t>
            </a:r>
            <a:r>
              <a:rPr lang="en-US" sz="3600" dirty="0">
                <a:effectLst>
                  <a:glow rad="304800">
                    <a:schemeClr val="bg1"/>
                  </a:glow>
                </a:effectLst>
              </a:rPr>
              <a:t>great light. On those living in a pitch-dark land, light has dawned.”</a:t>
            </a:r>
            <a:r>
              <a:rPr lang="en-US" sz="3200" dirty="0"/>
              <a:t> </a:t>
            </a:r>
            <a:endParaRPr lang="en-US" sz="3200" dirty="0" smtClean="0"/>
          </a:p>
          <a:p>
            <a:pPr marL="0" indent="0" algn="r">
              <a:buNone/>
            </a:pPr>
            <a:r>
              <a:rPr lang="en-US" sz="2000" dirty="0" smtClean="0"/>
              <a:t>Isa. 9:2</a:t>
            </a:r>
            <a:endParaRPr lang="en-US" sz="2000" dirty="0"/>
          </a:p>
          <a:p>
            <a:endParaRPr lang="en-US" b="0" dirty="0"/>
          </a:p>
        </p:txBody>
      </p:sp>
      <p:pic>
        <p:nvPicPr>
          <p:cNvPr id="19463" name="Picture 7" descr="C:\Users\Therese\Desktop\Groundhog Day\Gatherings\Pix\Light\cross light.jpe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68000"/>
                    </a14:imgEffect>
                    <a14:imgEffect>
                      <a14:colorTemperature colorTemp="6994"/>
                    </a14:imgEffect>
                    <a14:imgEffect>
                      <a14:saturation sat="322000"/>
                    </a14:imgEffect>
                    <a14:imgEffect>
                      <a14:brightnessContrast bright="13000" contrast="-33000"/>
                    </a14:imgEffect>
                  </a14:imgLayer>
                </a14:imgProps>
              </a:ext>
              <a:ext uri="{28A0092B-C50C-407E-A947-70E740481C1C}">
                <a14:useLocalDpi xmlns:a14="http://schemas.microsoft.com/office/drawing/2010/main" val="0"/>
              </a:ext>
            </a:extLst>
          </a:blip>
          <a:srcRect/>
          <a:stretch>
            <a:fillRect/>
          </a:stretch>
        </p:blipFill>
        <p:spPr bwMode="auto">
          <a:xfrm>
            <a:off x="3787882" y="685801"/>
            <a:ext cx="1568235" cy="2743200"/>
          </a:xfrm>
          <a:prstGeom prst="rect">
            <a:avLst/>
          </a:prstGeom>
          <a:noFill/>
          <a:effectLst>
            <a:softEdge rad="368300"/>
          </a:effectLst>
          <a:scene3d>
            <a:camera prst="isometricOffAxis1Left">
              <a:rot lat="2400000" lon="3000000" rev="0"/>
            </a:camera>
            <a:lightRig rig="threePt" dir="t"/>
          </a:scene3d>
          <a:sp3d z="50800"/>
          <a:extLst>
            <a:ext uri="{909E8E84-426E-40DD-AFC4-6F175D3DCCD1}">
              <a14:hiddenFill xmlns:a14="http://schemas.microsoft.com/office/drawing/2010/main">
                <a:solidFill>
                  <a:srgbClr val="FFFFFF"/>
                </a:solidFill>
              </a14:hiddenFill>
            </a:ext>
          </a:extLst>
        </p:spPr>
      </p:pic>
      <p:sp>
        <p:nvSpPr>
          <p:cNvPr id="4" name="Rectangle 3"/>
          <p:cNvSpPr/>
          <p:nvPr/>
        </p:nvSpPr>
        <p:spPr>
          <a:xfrm>
            <a:off x="6934200" y="0"/>
            <a:ext cx="2133600" cy="6324600"/>
          </a:xfrm>
          <a:prstGeom prst="rect">
            <a:avLst/>
          </a:prstGeom>
        </p:spPr>
        <p:txBody>
          <a:bodyPr lIns="0" tIns="0" rIns="0" bIns="0">
            <a:noAutofit/>
          </a:bodyPr>
          <a:lstStyle/>
          <a:p>
            <a:r>
              <a:rPr lang="en-US" sz="3600" b="1" dirty="0" smtClean="0">
                <a:effectLst>
                  <a:glow rad="152400">
                    <a:srgbClr val="2A0E00"/>
                  </a:glow>
                </a:effectLst>
                <a:latin typeface="+mn-lt"/>
              </a:rPr>
              <a:t>Jesus </a:t>
            </a:r>
            <a:r>
              <a:rPr lang="en-US" sz="3600" b="1" dirty="0">
                <a:effectLst>
                  <a:glow rad="152400">
                    <a:srgbClr val="2A0E00"/>
                  </a:glow>
                </a:effectLst>
                <a:latin typeface="+mn-lt"/>
              </a:rPr>
              <a:t>s</a:t>
            </a:r>
            <a:r>
              <a:rPr lang="en-US" sz="3600" b="1" dirty="0" smtClean="0">
                <a:effectLst>
                  <a:glow rad="152400">
                    <a:srgbClr val="2A0E00"/>
                  </a:glow>
                </a:effectLst>
                <a:latin typeface="+mn-lt"/>
              </a:rPr>
              <a:t>aid:</a:t>
            </a:r>
          </a:p>
          <a:p>
            <a:r>
              <a:rPr lang="en-US" sz="4800" b="1" dirty="0" smtClean="0">
                <a:effectLst>
                  <a:glow rad="152400">
                    <a:srgbClr val="2A0E00"/>
                  </a:glow>
                </a:effectLst>
                <a:latin typeface="+mn-lt"/>
              </a:rPr>
              <a:t>“I am the light of the world” </a:t>
            </a:r>
          </a:p>
          <a:p>
            <a:pPr algn="r"/>
            <a:r>
              <a:rPr lang="en-US" sz="2000" b="1" dirty="0" smtClean="0">
                <a:effectLst>
                  <a:glow rad="152400">
                    <a:srgbClr val="2A0E00"/>
                  </a:glow>
                </a:effectLst>
                <a:latin typeface="+mn-lt"/>
              </a:rPr>
              <a:t>John 8:12</a:t>
            </a:r>
            <a:endParaRPr lang="en-US" sz="2000" dirty="0">
              <a:effectLst>
                <a:glow rad="152400">
                  <a:schemeClr val="bg1"/>
                </a:glow>
              </a:effectLst>
              <a:latin typeface="+mn-lt"/>
            </a:endParaRPr>
          </a:p>
        </p:txBody>
      </p:sp>
    </p:spTree>
    <p:extLst>
      <p:ext uri="{BB962C8B-B14F-4D97-AF65-F5344CB8AC3E}">
        <p14:creationId xmlns:p14="http://schemas.microsoft.com/office/powerpoint/2010/main" val="392086024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Font typeface="Wingdings" pitchFamily="2" charset="2"/>
              <a:buNone/>
            </a:pPr>
            <a:r>
              <a:rPr lang="en-US" sz="2400" b="1" dirty="0" smtClean="0"/>
              <a:t>Note:</a:t>
            </a:r>
            <a:r>
              <a:rPr lang="en-US" sz="2400" dirty="0" smtClean="0"/>
              <a:t> Any videos in this presentation will only play online. After you download the slideshow, you will need to also download the videos from YouTube &amp; add them back into your PowerPoint.</a:t>
            </a:r>
          </a:p>
        </p:txBody>
      </p:sp>
      <p:pic>
        <p:nvPicPr>
          <p:cNvPr id="23555" name="Picture 3" descr="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4">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057400"/>
            <a:ext cx="6248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present these messages at Bee Creek Park in College Station, TX. </a:t>
            </a:r>
            <a:br>
              <a:rPr lang="en-US" sz="2400" dirty="0">
                <a:latin typeface="Arial" charset="0"/>
              </a:rPr>
            </a:br>
            <a:r>
              <a:rPr lang="en-US" sz="2400" dirty="0">
                <a:latin typeface="Arial" charset="0"/>
              </a:rPr>
              <a:t>If you would like to watch the video of the service with this message, click here:</a:t>
            </a:r>
          </a:p>
          <a:p>
            <a:pPr algn="ctr"/>
            <a:r>
              <a:rPr lang="en-US" sz="2000" b="1" u="sng" dirty="0">
                <a:hlinkClick r:id="rId5"/>
              </a:rPr>
              <a:t>http://campaignkerusso.org/?</a:t>
            </a:r>
            <a:r>
              <a:rPr lang="en-US" sz="2000" b="1" u="sng" dirty="0" smtClean="0">
                <a:hlinkClick r:id="rId5"/>
              </a:rPr>
              <a:t>p=11310</a:t>
            </a:r>
            <a:r>
              <a:rPr lang="en-US" sz="2000" b="1" u="sng" dirty="0" smtClean="0"/>
              <a:t>  </a:t>
            </a: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would </a:t>
            </a:r>
            <a:r>
              <a:rPr lang="en-US" sz="2400" dirty="0" smtClean="0">
                <a:latin typeface="Arial" charset="0"/>
              </a:rPr>
              <a:t>love </a:t>
            </a:r>
            <a:r>
              <a:rPr lang="en-US" sz="2400" dirty="0">
                <a:latin typeface="Arial" charset="0"/>
              </a:rPr>
              <a:t>to know more about the people who download our lessons &amp; sermons. We invite you to email us &amp; let us know where &amp; how you use them.</a:t>
            </a:r>
            <a:r>
              <a:rPr lang="en-US" sz="2000"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6"/>
              </a:rPr>
              <a:t>info@ckbrazos.org</a:t>
            </a:r>
            <a:r>
              <a:rPr lang="en-US" sz="2400" b="1" dirty="0">
                <a:latin typeface="Arial" charset="0"/>
              </a:rPr>
              <a:t> </a:t>
            </a:r>
          </a:p>
        </p:txBody>
      </p:sp>
    </p:spTree>
    <p:extLst>
      <p:ext uri="{BB962C8B-B14F-4D97-AF65-F5344CB8AC3E}">
        <p14:creationId xmlns:p14="http://schemas.microsoft.com/office/powerpoint/2010/main" val="137768634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47000"/>
                    </a14:imgEffect>
                    <a14:imgEffect>
                      <a14:colorTemperature colorTemp="9242"/>
                    </a14:imgEffect>
                    <a14:imgEffect>
                      <a14:saturation sat="294000"/>
                    </a14:imgEffect>
                    <a14:imgEffect>
                      <a14:brightnessContrast bright="1000" contrast="8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5410200" y="1"/>
            <a:ext cx="3733800" cy="6858000"/>
          </a:xfrm>
        </p:spPr>
        <p:txBody>
          <a:bodyPr/>
          <a:lstStyle/>
          <a:p>
            <a:pPr marL="0" indent="0">
              <a:buNone/>
            </a:pPr>
            <a:r>
              <a:rPr lang="en-US" sz="4000" dirty="0">
                <a:effectLst>
                  <a:glow rad="177800">
                    <a:srgbClr val="3A1300">
                      <a:alpha val="90000"/>
                    </a:srgbClr>
                  </a:glow>
                </a:effectLst>
              </a:rPr>
              <a:t>“Jesus was changed in front of them. His face was bright like the sun. His clothes were white, like light.” </a:t>
            </a:r>
            <a:r>
              <a:rPr lang="en-US" sz="2000" dirty="0">
                <a:effectLst>
                  <a:glow rad="177800">
                    <a:srgbClr val="3A1300">
                      <a:alpha val="90000"/>
                    </a:srgbClr>
                  </a:glow>
                </a:effectLst>
              </a:rPr>
              <a:t>Matthew 17:2 </a:t>
            </a:r>
          </a:p>
          <a:p>
            <a:pPr marL="0" indent="0">
              <a:buNone/>
            </a:pPr>
            <a:endParaRPr lang="en-US" dirty="0">
              <a:effectLst>
                <a:glow rad="177800">
                  <a:srgbClr val="3A1300">
                    <a:alpha val="90000"/>
                  </a:srgbClr>
                </a:glow>
              </a:effectLst>
            </a:endParaRPr>
          </a:p>
        </p:txBody>
      </p:sp>
    </p:spTree>
    <p:extLst>
      <p:ext uri="{BB962C8B-B14F-4D97-AF65-F5344CB8AC3E}">
        <p14:creationId xmlns:p14="http://schemas.microsoft.com/office/powerpoint/2010/main" val="342003289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farm5.staticflickr.com/4034/4500700468_011fa5bc69_o.gif">
            <a:hlinkClick r:id="rId2"/>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7000"/>
                    </a14:imgEffect>
                    <a14:imgEffect>
                      <a14:colorTemperature colorTemp="7332"/>
                    </a14:imgEffect>
                    <a14:imgEffect>
                      <a14:saturation sat="156000"/>
                    </a14:imgEffect>
                    <a14:imgEffect>
                      <a14:brightnessContrast bright="-1000" contrast="11000"/>
                    </a14:imgEffect>
                  </a14:imgLayer>
                </a14:imgProps>
              </a:ext>
              <a:ext uri="{28A0092B-C50C-407E-A947-70E740481C1C}">
                <a14:useLocalDpi xmlns:a14="http://schemas.microsoft.com/office/drawing/2010/main" val="0"/>
              </a:ext>
            </a:extLst>
          </a:blip>
          <a:srcRect/>
          <a:stretch>
            <a:fillRect/>
          </a:stretch>
        </p:blipFill>
        <p:spPr bwMode="auto">
          <a:xfrm>
            <a:off x="13443" y="1371601"/>
            <a:ext cx="9130558" cy="550909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3443" y="0"/>
            <a:ext cx="9130557" cy="1905000"/>
          </a:xfrm>
          <a:solidFill>
            <a:schemeClr val="bg1"/>
          </a:solidFill>
        </p:spPr>
        <p:txBody>
          <a:bodyPr lIns="91440" tIns="0" rIns="0" bIns="0"/>
          <a:lstStyle/>
          <a:p>
            <a:pPr marL="0" indent="0">
              <a:buNone/>
            </a:pPr>
            <a:r>
              <a:rPr lang="en-US" sz="3200" dirty="0" smtClean="0"/>
              <a:t>“</a:t>
            </a:r>
            <a:r>
              <a:rPr lang="en-US" sz="3200" dirty="0"/>
              <a:t>On the way there, at noon, I saw a light from heaven, brighter than the sun. It shined all around me and those traveling with me.” </a:t>
            </a:r>
            <a:endParaRPr lang="en-US" sz="3200" dirty="0" smtClean="0"/>
          </a:p>
          <a:p>
            <a:pPr marL="0" indent="0" algn="r">
              <a:buNone/>
            </a:pPr>
            <a:r>
              <a:rPr lang="en-US" sz="2400" dirty="0" smtClean="0"/>
              <a:t>Acts </a:t>
            </a:r>
            <a:r>
              <a:rPr lang="en-US" sz="2400" dirty="0"/>
              <a:t>26:13-15</a:t>
            </a:r>
          </a:p>
          <a:p>
            <a:pPr marL="0" indent="0">
              <a:buNone/>
            </a:pPr>
            <a:endParaRPr lang="en-US" dirty="0"/>
          </a:p>
        </p:txBody>
      </p:sp>
    </p:spTree>
    <p:extLst>
      <p:ext uri="{BB962C8B-B14F-4D97-AF65-F5344CB8AC3E}">
        <p14:creationId xmlns:p14="http://schemas.microsoft.com/office/powerpoint/2010/main" val="119926253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83460" y="0"/>
            <a:ext cx="3360540" cy="6861313"/>
          </a:xfrm>
        </p:spPr>
        <p:txBody>
          <a:bodyPr lIns="91440" tIns="0" rIns="0" bIns="0"/>
          <a:lstStyle/>
          <a:p>
            <a:pPr marL="0" indent="0">
              <a:buNone/>
            </a:pPr>
            <a:r>
              <a:rPr lang="en-US" sz="3600" dirty="0" smtClean="0"/>
              <a:t>“…</a:t>
            </a:r>
            <a:r>
              <a:rPr lang="en-US" sz="3600" dirty="0"/>
              <a:t>His face shone like the sun when it is shining very brightly.” </a:t>
            </a:r>
            <a:endParaRPr lang="en-US" sz="3600" dirty="0" smtClean="0"/>
          </a:p>
          <a:p>
            <a:pPr marL="0" indent="0" algn="r">
              <a:buNone/>
            </a:pPr>
            <a:r>
              <a:rPr lang="en-US" sz="2000" dirty="0" smtClean="0"/>
              <a:t>Rev. 1:16</a:t>
            </a:r>
            <a:endParaRPr lang="en-US" sz="2000" dirty="0"/>
          </a:p>
          <a:p>
            <a:pPr marL="0" indent="0">
              <a:buNone/>
            </a:pPr>
            <a:r>
              <a:rPr lang="en-US" sz="3600" dirty="0"/>
              <a:t>“…GOD IS LIGHT and no shadow of darkness can exist in him” </a:t>
            </a:r>
            <a:endParaRPr lang="en-US" sz="3600" dirty="0" smtClean="0"/>
          </a:p>
          <a:p>
            <a:pPr marL="0" indent="0" algn="r">
              <a:buNone/>
            </a:pPr>
            <a:r>
              <a:rPr lang="en-US" sz="2000" dirty="0" smtClean="0"/>
              <a:t>1 </a:t>
            </a:r>
            <a:r>
              <a:rPr lang="en-US" sz="2000" dirty="0"/>
              <a:t>John 1:5</a:t>
            </a:r>
          </a:p>
          <a:p>
            <a:pPr marL="0" indent="0">
              <a:buNone/>
            </a:pPr>
            <a:endParaRPr lang="en-US" dirty="0"/>
          </a:p>
        </p:txBody>
      </p:sp>
      <p:pic>
        <p:nvPicPr>
          <p:cNvPr id="22535" name="Picture 7" descr="C:\Users\Therese\Desktop\Groundhog Day\Gatherings\Pix\Ressurection\ResurrectionHands.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9000"/>
                    </a14:imgEffect>
                    <a14:imgEffect>
                      <a14:colorTemperature colorTemp="7334"/>
                    </a14:imgEffect>
                    <a14:imgEffect>
                      <a14:saturation sat="183000"/>
                    </a14:imgEffect>
                    <a14:imgEffect>
                      <a14:brightnessContrast bright="5000" contrast="29000"/>
                    </a14:imgEffect>
                  </a14:imgLayer>
                </a14:imgProps>
              </a:ext>
              <a:ext uri="{28A0092B-C50C-407E-A947-70E740481C1C}">
                <a14:useLocalDpi xmlns:a14="http://schemas.microsoft.com/office/drawing/2010/main" val="0"/>
              </a:ext>
            </a:extLst>
          </a:blip>
          <a:srcRect/>
          <a:stretch>
            <a:fillRect/>
          </a:stretch>
        </p:blipFill>
        <p:spPr bwMode="auto">
          <a:xfrm>
            <a:off x="0" y="0"/>
            <a:ext cx="578346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353112"/>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Therese\Desktop\Groundhog Day\Gatherings\Pix\Ressurection\20Risen%20Some%20rights%20reserved_%20This%20work%20is%20licensed%20under%20a%20Creative%20Commons%20Attribution-No%20Derivative%20Works%203_0%20License.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0000"/>
                    </a14:imgEffect>
                    <a14:imgEffect>
                      <a14:colorTemperature colorTemp="7498"/>
                    </a14:imgEffect>
                    <a14:imgEffect>
                      <a14:saturation sat="138000"/>
                    </a14:imgEffect>
                    <a14:imgEffect>
                      <a14:brightnessContrast bright="7000" contrast="17000"/>
                    </a14:imgEffect>
                  </a14:imgLayer>
                </a14:imgProps>
              </a:ext>
              <a:ext uri="{28A0092B-C50C-407E-A947-70E740481C1C}">
                <a14:useLocalDpi xmlns:a14="http://schemas.microsoft.com/office/drawing/2010/main" val="0"/>
              </a:ext>
            </a:extLst>
          </a:blip>
          <a:srcRect/>
          <a:stretch>
            <a:fillRect/>
          </a:stretch>
        </p:blipFill>
        <p:spPr bwMode="auto">
          <a:xfrm>
            <a:off x="-28036" y="0"/>
            <a:ext cx="9193113"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76200" y="3200400"/>
            <a:ext cx="9220200" cy="3660913"/>
          </a:xfrm>
        </p:spPr>
        <p:txBody>
          <a:bodyPr/>
          <a:lstStyle/>
          <a:p>
            <a:pPr marL="0" indent="0" algn="ctr">
              <a:buNone/>
            </a:pPr>
            <a:r>
              <a:rPr lang="en-US" sz="3200" dirty="0">
                <a:effectLst>
                  <a:glow rad="127000">
                    <a:schemeClr val="bg1"/>
                  </a:glow>
                </a:effectLst>
              </a:rPr>
              <a:t>The angels </a:t>
            </a:r>
            <a:r>
              <a:rPr lang="en-US" sz="3200" dirty="0" smtClean="0">
                <a:effectLst>
                  <a:glow rad="127000">
                    <a:schemeClr val="bg1"/>
                  </a:glow>
                </a:effectLst>
              </a:rPr>
              <a:t>who attended the Resurrection were </a:t>
            </a:r>
            <a:r>
              <a:rPr lang="en-US" sz="3200" dirty="0">
                <a:effectLst>
                  <a:glow rad="127000">
                    <a:schemeClr val="bg1"/>
                  </a:glow>
                </a:effectLst>
              </a:rPr>
              <a:t>shining brightly, and </a:t>
            </a:r>
            <a:r>
              <a:rPr lang="en-US" sz="3200" dirty="0" smtClean="0">
                <a:effectLst>
                  <a:glow rad="127000">
                    <a:schemeClr val="bg1"/>
                  </a:glow>
                </a:effectLst>
              </a:rPr>
              <a:t>likely </a:t>
            </a:r>
          </a:p>
          <a:p>
            <a:pPr marL="0" indent="0" algn="ctr">
              <a:buNone/>
            </a:pPr>
            <a:r>
              <a:rPr lang="en-US" b="0" dirty="0" smtClean="0">
                <a:effectLst>
                  <a:glow rad="127000">
                    <a:schemeClr val="bg1"/>
                  </a:glow>
                </a:effectLst>
              </a:rPr>
              <a:t>(the bible doesn’t say)</a:t>
            </a:r>
            <a:r>
              <a:rPr lang="en-US" sz="3200" dirty="0" smtClean="0">
                <a:effectLst>
                  <a:glow rad="127000">
                    <a:schemeClr val="bg1"/>
                  </a:glow>
                </a:effectLst>
              </a:rPr>
              <a:t>, </a:t>
            </a:r>
            <a:r>
              <a:rPr lang="en-US" sz="3200" dirty="0">
                <a:effectLst>
                  <a:glow rad="127000">
                    <a:schemeClr val="bg1"/>
                  </a:glow>
                </a:effectLst>
              </a:rPr>
              <a:t>so was Jesus. </a:t>
            </a:r>
            <a:endParaRPr lang="en-US" sz="3200" dirty="0" smtClean="0">
              <a:effectLst>
                <a:glow rad="127000">
                  <a:schemeClr val="bg1"/>
                </a:glow>
              </a:effectLst>
            </a:endParaRPr>
          </a:p>
          <a:p>
            <a:pPr marL="0" indent="0">
              <a:buNone/>
            </a:pPr>
            <a:endParaRPr lang="en-US" sz="1600" dirty="0">
              <a:effectLst>
                <a:glow rad="127000">
                  <a:schemeClr val="bg1"/>
                </a:glow>
              </a:effectLst>
            </a:endParaRPr>
          </a:p>
          <a:p>
            <a:pPr marL="0" indent="0" algn="ctr">
              <a:spcBef>
                <a:spcPts val="600"/>
              </a:spcBef>
              <a:buNone/>
            </a:pPr>
            <a:r>
              <a:rPr lang="en-US" sz="4400" dirty="0">
                <a:effectLst>
                  <a:glow rad="127000">
                    <a:schemeClr val="bg1"/>
                  </a:glow>
                </a:effectLst>
              </a:rPr>
              <a:t>He who is the Light, </a:t>
            </a:r>
            <a:endParaRPr lang="en-US" sz="4400" dirty="0" smtClean="0">
              <a:effectLst>
                <a:glow rad="127000">
                  <a:schemeClr val="bg1"/>
                </a:glow>
              </a:effectLst>
            </a:endParaRPr>
          </a:p>
          <a:p>
            <a:pPr marL="0" indent="0" algn="ctr">
              <a:spcBef>
                <a:spcPts val="600"/>
              </a:spcBef>
              <a:buNone/>
            </a:pPr>
            <a:r>
              <a:rPr lang="en-US" sz="4400" dirty="0" smtClean="0">
                <a:effectLst>
                  <a:glow rad="127000">
                    <a:schemeClr val="bg1"/>
                  </a:glow>
                </a:effectLst>
              </a:rPr>
              <a:t>can </a:t>
            </a:r>
            <a:r>
              <a:rPr lang="en-US" sz="4400" dirty="0">
                <a:effectLst>
                  <a:glow rad="127000">
                    <a:schemeClr val="bg1"/>
                  </a:glow>
                </a:effectLst>
              </a:rPr>
              <a:t>cast no </a:t>
            </a:r>
            <a:r>
              <a:rPr lang="en-US" sz="4400" dirty="0" smtClean="0">
                <a:effectLst>
                  <a:glow rad="127000">
                    <a:schemeClr val="bg1"/>
                  </a:glow>
                </a:effectLst>
              </a:rPr>
              <a:t>shadow.</a:t>
            </a:r>
            <a:endParaRPr lang="en-US" sz="4400" dirty="0">
              <a:effectLst>
                <a:glow rad="127000">
                  <a:schemeClr val="bg1"/>
                </a:glow>
              </a:effectLst>
            </a:endParaRPr>
          </a:p>
        </p:txBody>
      </p:sp>
    </p:spTree>
    <p:extLst>
      <p:ext uri="{BB962C8B-B14F-4D97-AF65-F5344CB8AC3E}">
        <p14:creationId xmlns:p14="http://schemas.microsoft.com/office/powerpoint/2010/main" val="183199235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24579" name="Picture 3" descr="C:\Users\Therese\Desktop\Groundhog Day\Gatherings\Pix\Groundhog\hog.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8000"/>
                    </a14:imgEffect>
                    <a14:imgEffect>
                      <a14:colorTemperature colorTemp="6003"/>
                    </a14:imgEffect>
                    <a14:imgEffect>
                      <a14:saturation sat="181000"/>
                    </a14:imgEffect>
                    <a14:imgEffect>
                      <a14:brightnessContrast bright="4000" contrast="14000"/>
                    </a14:imgEffect>
                  </a14:imgLayer>
                </a14:imgProps>
              </a:ext>
              <a:ext uri="{28A0092B-C50C-407E-A947-70E740481C1C}">
                <a14:useLocalDpi xmlns:a14="http://schemas.microsoft.com/office/drawing/2010/main" val="0"/>
              </a:ext>
            </a:extLst>
          </a:blip>
          <a:srcRect/>
          <a:stretch>
            <a:fillRect/>
          </a:stretch>
        </p:blipFill>
        <p:spPr bwMode="auto">
          <a:xfrm>
            <a:off x="0" y="773083"/>
            <a:ext cx="9144000" cy="60849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1143000"/>
          </a:xfrm>
          <a:solidFill>
            <a:schemeClr val="bg1"/>
          </a:solidFill>
        </p:spPr>
        <p:txBody>
          <a:bodyPr/>
          <a:lstStyle/>
          <a:p>
            <a:r>
              <a:rPr lang="en-US" sz="3600" dirty="0" smtClean="0"/>
              <a:t>However, we </a:t>
            </a:r>
            <a:r>
              <a:rPr lang="en-US" sz="3600" dirty="0"/>
              <a:t>do </a:t>
            </a:r>
            <a:r>
              <a:rPr lang="en-US" sz="3600" dirty="0" smtClean="0"/>
              <a:t>know this: </a:t>
            </a:r>
            <a:br>
              <a:rPr lang="en-US" sz="3600" dirty="0" smtClean="0"/>
            </a:br>
            <a:r>
              <a:rPr lang="en-US" sz="3600" dirty="0" smtClean="0"/>
              <a:t>Jesus didn’t </a:t>
            </a:r>
            <a:r>
              <a:rPr lang="en-US" sz="3600" dirty="0"/>
              <a:t>go </a:t>
            </a:r>
            <a:r>
              <a:rPr lang="en-US" sz="3600" dirty="0" smtClean="0"/>
              <a:t>back </a:t>
            </a:r>
            <a:r>
              <a:rPr lang="en-US" sz="3600" dirty="0"/>
              <a:t>into His tomb</a:t>
            </a:r>
            <a:r>
              <a:rPr lang="en-US" sz="3600" dirty="0" smtClean="0"/>
              <a:t>.</a:t>
            </a:r>
            <a:endParaRPr lang="en-US" sz="3600" dirty="0"/>
          </a:p>
        </p:txBody>
      </p:sp>
    </p:spTree>
    <p:extLst>
      <p:ext uri="{BB962C8B-B14F-4D97-AF65-F5344CB8AC3E}">
        <p14:creationId xmlns:p14="http://schemas.microsoft.com/office/powerpoint/2010/main" val="1045553919"/>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C:\Users\Therese\Desktop\Groundhog Day\Gatherings\Pix\Winter\Dark_Winter___by_Swen88.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3000"/>
                    </a14:imgEffect>
                    <a14:imgEffect>
                      <a14:colorTemperature colorTemp="5584"/>
                    </a14:imgEffect>
                    <a14:imgEffect>
                      <a14:saturation sat="146000"/>
                    </a14:imgEffect>
                    <a14:imgEffect>
                      <a14:brightnessContrast bright="8000" contrast="14000"/>
                    </a14:imgEffect>
                  </a14:imgLayer>
                </a14:imgProps>
              </a:ex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28600" y="4495800"/>
            <a:ext cx="8915400" cy="2365513"/>
          </a:xfrm>
        </p:spPr>
        <p:txBody>
          <a:bodyPr/>
          <a:lstStyle/>
          <a:p>
            <a:pPr marL="0" indent="0">
              <a:buNone/>
            </a:pPr>
            <a:r>
              <a:rPr lang="en-US" sz="4000" dirty="0">
                <a:effectLst>
                  <a:glow rad="215900">
                    <a:schemeClr val="bg1"/>
                  </a:glow>
                </a:effectLst>
              </a:rPr>
              <a:t>If Jesus went back into the tomb:</a:t>
            </a:r>
          </a:p>
          <a:p>
            <a:pPr marL="0" indent="0">
              <a:buNone/>
            </a:pPr>
            <a:r>
              <a:rPr lang="en-US" sz="4000" dirty="0" smtClean="0">
                <a:effectLst>
                  <a:glow rad="215900">
                    <a:schemeClr val="bg1"/>
                  </a:glow>
                </a:effectLst>
              </a:rPr>
              <a:t>We </a:t>
            </a:r>
            <a:r>
              <a:rPr lang="en-US" sz="4000" dirty="0">
                <a:effectLst>
                  <a:glow rad="215900">
                    <a:schemeClr val="bg1"/>
                  </a:glow>
                </a:effectLst>
              </a:rPr>
              <a:t>would have no hope, we would be stuck in </a:t>
            </a:r>
            <a:r>
              <a:rPr lang="en-US" sz="4000" dirty="0" smtClean="0">
                <a:effectLst>
                  <a:glow rad="215900">
                    <a:schemeClr val="bg1"/>
                  </a:glow>
                </a:effectLst>
              </a:rPr>
              <a:t>darkness </a:t>
            </a:r>
            <a:r>
              <a:rPr lang="en-US" sz="4000" dirty="0">
                <a:effectLst>
                  <a:glow rad="215900">
                    <a:schemeClr val="bg1"/>
                  </a:glow>
                </a:effectLst>
              </a:rPr>
              <a:t>forever.</a:t>
            </a:r>
          </a:p>
          <a:p>
            <a:pPr marL="0" indent="0">
              <a:buNone/>
            </a:pPr>
            <a:endParaRPr lang="en-US" dirty="0"/>
          </a:p>
        </p:txBody>
      </p:sp>
    </p:spTree>
    <p:extLst>
      <p:ext uri="{BB962C8B-B14F-4D97-AF65-F5344CB8AC3E}">
        <p14:creationId xmlns:p14="http://schemas.microsoft.com/office/powerpoint/2010/main" val="413160575"/>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Therese\Desktop\Groundhog Day\Gatherings\Pix\Winter\dark_winter_road-1920x1080.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1000"/>
                    </a14:imgEffect>
                    <a14:imgEffect>
                      <a14:colorTemperature colorTemp="5915"/>
                    </a14:imgEffect>
                    <a14:imgEffect>
                      <a14:saturation sat="59000"/>
                    </a14:imgEffect>
                    <a14:imgEffect>
                      <a14:brightnessContrast bright="9000" contrast="29000"/>
                    </a14:imgEffect>
                  </a14:imgLayer>
                </a14:imgProps>
              </a:ext>
              <a:ext uri="{28A0092B-C50C-407E-A947-70E740481C1C}">
                <a14:useLocalDpi xmlns:a14="http://schemas.microsoft.com/office/drawing/2010/main" val="0"/>
              </a:ext>
            </a:extLst>
          </a:blip>
          <a:srcRect/>
          <a:stretch>
            <a:fillRect/>
          </a:stretch>
        </p:blipFill>
        <p:spPr bwMode="auto">
          <a:xfrm>
            <a:off x="11723" y="-14236"/>
            <a:ext cx="9132277" cy="687223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057400" y="1"/>
            <a:ext cx="7086600" cy="2743199"/>
          </a:xfrm>
        </p:spPr>
        <p:txBody>
          <a:bodyPr/>
          <a:lstStyle/>
          <a:p>
            <a:pPr marL="0" indent="0">
              <a:buNone/>
            </a:pPr>
            <a:r>
              <a:rPr lang="en-US" sz="5400" dirty="0">
                <a:effectLst>
                  <a:glow rad="355600">
                    <a:schemeClr val="bg1"/>
                  </a:glow>
                </a:effectLst>
              </a:rPr>
              <a:t>If He </a:t>
            </a:r>
            <a:r>
              <a:rPr lang="en-US" sz="5400" dirty="0" smtClean="0">
                <a:effectLst>
                  <a:glow rad="355600">
                    <a:schemeClr val="bg1"/>
                  </a:glow>
                </a:effectLst>
              </a:rPr>
              <a:t>had gone back, </a:t>
            </a:r>
            <a:r>
              <a:rPr lang="en-US" sz="5400" dirty="0">
                <a:effectLst>
                  <a:glow rad="355600">
                    <a:schemeClr val="bg1"/>
                  </a:glow>
                </a:effectLst>
              </a:rPr>
              <a:t>our Spiritual Winter would never </a:t>
            </a:r>
            <a:r>
              <a:rPr lang="en-US" sz="5400" dirty="0" smtClean="0">
                <a:effectLst>
                  <a:glow rad="355600">
                    <a:schemeClr val="bg1"/>
                  </a:glow>
                </a:effectLst>
              </a:rPr>
              <a:t>end.</a:t>
            </a:r>
            <a:endParaRPr lang="en-US" sz="5400" dirty="0">
              <a:effectLst>
                <a:glow rad="355600">
                  <a:schemeClr val="bg1"/>
                </a:glow>
              </a:effectLst>
            </a:endParaRPr>
          </a:p>
          <a:p>
            <a:pPr marL="0" indent="0">
              <a:buNone/>
            </a:pPr>
            <a:endParaRPr lang="en-US" dirty="0"/>
          </a:p>
        </p:txBody>
      </p:sp>
    </p:spTree>
    <p:extLst>
      <p:ext uri="{BB962C8B-B14F-4D97-AF65-F5344CB8AC3E}">
        <p14:creationId xmlns:p14="http://schemas.microsoft.com/office/powerpoint/2010/main" val="1568200816"/>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Therese\Desktop\Groundhog Day\Gatherings\Pix\Spring\Springtime_Sniffles.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42000"/>
                    </a14:imgEffect>
                    <a14:imgEffect>
                      <a14:colorTemperature colorTemp="5666"/>
                    </a14:imgEffect>
                    <a14:imgEffect>
                      <a14:saturation sat="272000"/>
                    </a14:imgEffect>
                    <a14:imgEffect>
                      <a14:brightnessContrast bright="7000" contrast="-5000"/>
                    </a14:imgEffect>
                  </a14:imgLayer>
                </a14:imgProps>
              </a:ext>
              <a:ext uri="{28A0092B-C50C-407E-A947-70E740481C1C}">
                <a14:useLocalDpi xmlns:a14="http://schemas.microsoft.com/office/drawing/2010/main" val="0"/>
              </a:ext>
            </a:extLst>
          </a:blip>
          <a:srcRect/>
          <a:stretch>
            <a:fillRect/>
          </a:stretch>
        </p:blipFill>
        <p:spPr bwMode="auto">
          <a:xfrm>
            <a:off x="0" y="6484"/>
            <a:ext cx="9144000" cy="418451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4190999"/>
            <a:ext cx="9144000" cy="2670313"/>
          </a:xfrm>
          <a:solidFill>
            <a:schemeClr val="bg1"/>
          </a:solidFill>
        </p:spPr>
        <p:txBody>
          <a:bodyPr lIns="91440" tIns="0" rIns="0" bIns="0"/>
          <a:lstStyle/>
          <a:p>
            <a:pPr marL="0" indent="0">
              <a:buNone/>
            </a:pPr>
            <a:r>
              <a:rPr lang="en-US" sz="3200" dirty="0"/>
              <a:t>But, if Jesus did </a:t>
            </a:r>
            <a:r>
              <a:rPr lang="en-US" sz="3200" dirty="0" smtClean="0"/>
              <a:t>stay out, winter </a:t>
            </a:r>
            <a:r>
              <a:rPr lang="en-US" sz="3200" dirty="0"/>
              <a:t>would be </a:t>
            </a:r>
            <a:r>
              <a:rPr lang="en-US" sz="3200" dirty="0" smtClean="0"/>
              <a:t>over and new life </a:t>
            </a:r>
            <a:r>
              <a:rPr lang="en-US" sz="3200" dirty="0"/>
              <a:t>would </a:t>
            </a:r>
            <a:r>
              <a:rPr lang="en-US" sz="3200" dirty="0" smtClean="0"/>
              <a:t>emerge!</a:t>
            </a:r>
            <a:endParaRPr lang="en-US" sz="3200" dirty="0"/>
          </a:p>
          <a:p>
            <a:pPr marL="0" indent="0">
              <a:buNone/>
            </a:pPr>
            <a:r>
              <a:rPr lang="en-US" sz="3200" dirty="0" smtClean="0"/>
              <a:t>On Resurrection Day, watchers might have asked, “Will Jesus come out and stay out to bring the light of spring to a sin dark world?”    </a:t>
            </a:r>
            <a:endParaRPr lang="en-US" sz="3200" dirty="0"/>
          </a:p>
        </p:txBody>
      </p:sp>
    </p:spTree>
    <p:extLst>
      <p:ext uri="{BB962C8B-B14F-4D97-AF65-F5344CB8AC3E}">
        <p14:creationId xmlns:p14="http://schemas.microsoft.com/office/powerpoint/2010/main" val="255836574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Therese\Desktop\Groundhog Day\Gatherings\Pix\Spring\0_928d2_9bddccd3_orig.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9000"/>
                    </a14:imgEffect>
                    <a14:imgEffect>
                      <a14:colorTemperature colorTemp="9416"/>
                    </a14:imgEffect>
                    <a14:imgEffect>
                      <a14:saturation sat="212000"/>
                    </a14:imgEffect>
                    <a14:imgEffect>
                      <a14:brightnessContrast bright="7000" contrast="23000"/>
                    </a14:imgEffect>
                  </a14:imgLayer>
                </a14:imgProps>
              </a:ext>
              <a:ext uri="{28A0092B-C50C-407E-A947-70E740481C1C}">
                <a14:useLocalDpi xmlns:a14="http://schemas.microsoft.com/office/drawing/2010/main" val="0"/>
              </a:ext>
            </a:extLst>
          </a:blip>
          <a:srcRect/>
          <a:stretch>
            <a:fillRect/>
          </a:stretch>
        </p:blipFill>
        <p:spPr bwMode="auto">
          <a:xfrm>
            <a:off x="-32426"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667000" y="1"/>
            <a:ext cx="6477000" cy="4114800"/>
          </a:xfrm>
        </p:spPr>
        <p:txBody>
          <a:bodyPr/>
          <a:lstStyle/>
          <a:p>
            <a:pPr marL="0" indent="0">
              <a:buNone/>
            </a:pPr>
            <a:r>
              <a:rPr lang="en-US" sz="3600" dirty="0">
                <a:effectLst>
                  <a:glow rad="127000">
                    <a:schemeClr val="bg1"/>
                  </a:glow>
                </a:effectLst>
              </a:rPr>
              <a:t>“For see, the winter is past. The rain is over and gone.  The flowers are coming through the ground. The time for singing has come.” </a:t>
            </a:r>
            <a:endParaRPr lang="en-US" sz="3600" dirty="0" smtClean="0">
              <a:effectLst>
                <a:glow rad="127000">
                  <a:schemeClr val="bg1"/>
                </a:glow>
              </a:effectLst>
            </a:endParaRPr>
          </a:p>
          <a:p>
            <a:pPr marL="0" indent="0" algn="r">
              <a:buNone/>
            </a:pPr>
            <a:r>
              <a:rPr lang="en-US" sz="2000" dirty="0" smtClean="0">
                <a:effectLst>
                  <a:glow rad="127000">
                    <a:schemeClr val="bg1"/>
                  </a:glow>
                </a:effectLst>
              </a:rPr>
              <a:t>Song </a:t>
            </a:r>
            <a:r>
              <a:rPr lang="en-US" sz="2000" dirty="0">
                <a:effectLst>
                  <a:glow rad="127000">
                    <a:schemeClr val="bg1"/>
                  </a:glow>
                </a:effectLst>
              </a:rPr>
              <a:t>2:11-12</a:t>
            </a:r>
          </a:p>
        </p:txBody>
      </p:sp>
    </p:spTree>
    <p:extLst>
      <p:ext uri="{BB962C8B-B14F-4D97-AF65-F5344CB8AC3E}">
        <p14:creationId xmlns:p14="http://schemas.microsoft.com/office/powerpoint/2010/main" val="3386350807"/>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Therese\Desktop\Groundhog Day\Gatherings\Pix\Heart\2-DSC_47071.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42000"/>
                    </a14:imgEffect>
                    <a14:imgEffect>
                      <a14:colorTemperature colorTemp="9164"/>
                    </a14:imgEffect>
                    <a14:imgEffect>
                      <a14:saturation sat="223000"/>
                    </a14:imgEffect>
                    <a14:imgEffect>
                      <a14:brightnessContrast bright="-9000" contrast="16000"/>
                    </a14:imgEffect>
                  </a14:imgLayer>
                </a14:imgProps>
              </a:ext>
              <a:ext uri="{28A0092B-C50C-407E-A947-70E740481C1C}">
                <a14:useLocalDpi xmlns:a14="http://schemas.microsoft.com/office/drawing/2010/main" val="0"/>
              </a:ext>
            </a:extLst>
          </a:blip>
          <a:srcRect/>
          <a:stretch>
            <a:fillRect/>
          </a:stretch>
        </p:blipFill>
        <p:spPr bwMode="auto">
          <a:xfrm>
            <a:off x="0" y="788612"/>
            <a:ext cx="9143999" cy="60969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7290" y="1"/>
            <a:ext cx="9181290" cy="2209799"/>
          </a:xfrm>
        </p:spPr>
        <p:txBody>
          <a:bodyPr/>
          <a:lstStyle/>
          <a:p>
            <a:pPr marL="0" indent="0">
              <a:buNone/>
            </a:pPr>
            <a:r>
              <a:rPr lang="en-US" sz="3600" dirty="0"/>
              <a:t>“It was God Who said, “The light will shine in darkness.”  He is the One Who made His light shine in our hearts…” </a:t>
            </a:r>
            <a:endParaRPr lang="en-US" sz="3600" dirty="0" smtClean="0"/>
          </a:p>
          <a:p>
            <a:pPr marL="0" indent="0" algn="r">
              <a:buNone/>
            </a:pPr>
            <a:r>
              <a:rPr lang="en-US" sz="2000" dirty="0" smtClean="0"/>
              <a:t>2 Cor. </a:t>
            </a:r>
            <a:r>
              <a:rPr lang="en-US" sz="2000" dirty="0"/>
              <a:t>4:6</a:t>
            </a:r>
          </a:p>
          <a:p>
            <a:pPr marL="0" indent="0">
              <a:buNone/>
            </a:pPr>
            <a:endParaRPr lang="en-US" dirty="0"/>
          </a:p>
        </p:txBody>
      </p:sp>
    </p:spTree>
    <p:extLst>
      <p:ext uri="{BB962C8B-B14F-4D97-AF65-F5344CB8AC3E}">
        <p14:creationId xmlns:p14="http://schemas.microsoft.com/office/powerpoint/2010/main" val="154589391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419600"/>
          </a:xfrm>
        </p:spPr>
        <p:txBody>
          <a:bodyPr/>
          <a:lstStyle/>
          <a:p>
            <a:r>
              <a:rPr lang="en-US" dirty="0" smtClean="0"/>
              <a:t>Next Slide - Song: </a:t>
            </a:r>
            <a:br>
              <a:rPr lang="en-US" dirty="0" smtClean="0"/>
            </a:br>
            <a:r>
              <a:rPr lang="en-US" dirty="0" smtClean="0"/>
              <a:t>Shine Jesus Shine</a:t>
            </a:r>
            <a:br>
              <a:rPr lang="en-US" dirty="0" smtClean="0"/>
            </a:br>
            <a:r>
              <a:rPr lang="en-US" dirty="0"/>
              <a:t/>
            </a:r>
            <a:br>
              <a:rPr lang="en-US" dirty="0"/>
            </a:br>
            <a:r>
              <a:rPr lang="en-US" dirty="0" smtClean="0"/>
              <a:t/>
            </a:r>
            <a:br>
              <a:rPr lang="en-US" dirty="0" smtClean="0"/>
            </a:br>
            <a:r>
              <a:rPr lang="en-US" dirty="0" smtClean="0"/>
              <a:t>Download </a:t>
            </a:r>
            <a:r>
              <a:rPr lang="en-US" dirty="0"/>
              <a:t>Here:</a:t>
            </a:r>
            <a:br>
              <a:rPr lang="en-US" dirty="0"/>
            </a:br>
            <a:r>
              <a:rPr lang="en-US" sz="2400" dirty="0">
                <a:hlinkClick r:id="rId2"/>
              </a:rPr>
              <a:t>http://</a:t>
            </a:r>
            <a:r>
              <a:rPr lang="en-US" sz="2400" dirty="0" smtClean="0">
                <a:hlinkClick r:id="rId2"/>
              </a:rPr>
              <a:t>youtu.be/J3iB30gCqAc</a:t>
            </a:r>
            <a:r>
              <a:rPr lang="en-US" sz="2400" dirty="0" smtClean="0"/>
              <a:t> </a:t>
            </a:r>
            <a:r>
              <a:rPr lang="en-US" dirty="0" smtClean="0"/>
              <a:t/>
            </a:r>
            <a:br>
              <a:rPr lang="en-US" dirty="0" smtClean="0"/>
            </a:br>
            <a:endParaRPr lang="en-US" dirty="0"/>
          </a:p>
        </p:txBody>
      </p:sp>
    </p:spTree>
    <p:extLst>
      <p:ext uri="{BB962C8B-B14F-4D97-AF65-F5344CB8AC3E}">
        <p14:creationId xmlns:p14="http://schemas.microsoft.com/office/powerpoint/2010/main" val="3637935020"/>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Therese\Desktop\Groundhog Day\Gatherings\Pix\Heart\spring-heart-birds-plants-vector-illustration-image-silhouette-36107577.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35000"/>
                    </a14:imgEffect>
                    <a14:imgEffect>
                      <a14:colorTemperature colorTemp="8583"/>
                    </a14:imgEffect>
                    <a14:imgEffect>
                      <a14:saturation sat="221000"/>
                    </a14:imgEffect>
                    <a14:imgEffect>
                      <a14:brightnessContrast bright="13000" contrast="2000"/>
                    </a14:imgEffect>
                  </a14:imgLayer>
                </a14:imgProps>
              </a:ext>
              <a:ext uri="{28A0092B-C50C-407E-A947-70E740481C1C}">
                <a14:useLocalDpi xmlns:a14="http://schemas.microsoft.com/office/drawing/2010/main" val="0"/>
              </a:ext>
            </a:extLst>
          </a:blip>
          <a:srcRect b="10138"/>
          <a:stretch/>
        </p:blipFill>
        <p:spPr bwMode="auto">
          <a:xfrm>
            <a:off x="0" y="-27562"/>
            <a:ext cx="9144000" cy="688556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76200" y="4800600"/>
            <a:ext cx="9067800" cy="2057400"/>
          </a:xfrm>
        </p:spPr>
        <p:txBody>
          <a:bodyPr lIns="91440" tIns="0" rIns="0" bIns="0"/>
          <a:lstStyle/>
          <a:p>
            <a:pPr marL="0" indent="0">
              <a:buNone/>
            </a:pPr>
            <a:r>
              <a:rPr lang="en-US" sz="4400" dirty="0" smtClean="0">
                <a:ln w="6350">
                  <a:solidFill>
                    <a:schemeClr val="accent1"/>
                  </a:solidFill>
                </a:ln>
                <a:effectLst>
                  <a:glow rad="127000">
                    <a:srgbClr val="002642"/>
                  </a:glow>
                </a:effectLst>
              </a:rPr>
              <a:t>The groundhog </a:t>
            </a:r>
            <a:r>
              <a:rPr lang="en-US" sz="4400" dirty="0">
                <a:ln w="6350">
                  <a:solidFill>
                    <a:schemeClr val="accent1"/>
                  </a:solidFill>
                </a:ln>
                <a:effectLst>
                  <a:glow rad="127000">
                    <a:srgbClr val="002642"/>
                  </a:glow>
                </a:effectLst>
              </a:rPr>
              <a:t>may go </a:t>
            </a:r>
            <a:r>
              <a:rPr lang="en-US" sz="4400" dirty="0" smtClean="0">
                <a:ln w="6350">
                  <a:solidFill>
                    <a:schemeClr val="accent1"/>
                  </a:solidFill>
                </a:ln>
                <a:effectLst>
                  <a:glow rad="127000">
                    <a:srgbClr val="002642"/>
                  </a:glow>
                </a:effectLst>
              </a:rPr>
              <a:t>back, but </a:t>
            </a:r>
            <a:r>
              <a:rPr lang="en-US" sz="4400">
                <a:ln w="6350">
                  <a:solidFill>
                    <a:schemeClr val="accent1"/>
                  </a:solidFill>
                </a:ln>
                <a:effectLst>
                  <a:glow rad="127000">
                    <a:srgbClr val="002642"/>
                  </a:glow>
                </a:effectLst>
              </a:rPr>
              <a:t>Jesus </a:t>
            </a:r>
            <a:r>
              <a:rPr lang="en-US" sz="4400" smtClean="0">
                <a:ln w="6350">
                  <a:solidFill>
                    <a:schemeClr val="accent1"/>
                  </a:solidFill>
                </a:ln>
                <a:effectLst>
                  <a:glow rad="127000">
                    <a:srgbClr val="002642"/>
                  </a:glow>
                </a:effectLst>
              </a:rPr>
              <a:t>brings </a:t>
            </a:r>
            <a:r>
              <a:rPr lang="en-US" sz="4400" dirty="0">
                <a:ln w="6350">
                  <a:solidFill>
                    <a:schemeClr val="accent1"/>
                  </a:solidFill>
                </a:ln>
                <a:effectLst>
                  <a:glow rad="127000">
                    <a:srgbClr val="002642"/>
                  </a:glow>
                </a:effectLst>
              </a:rPr>
              <a:t>new </a:t>
            </a:r>
            <a:r>
              <a:rPr lang="en-US" sz="4400" dirty="0" smtClean="0">
                <a:ln w="6350">
                  <a:solidFill>
                    <a:schemeClr val="accent1"/>
                  </a:solidFill>
                </a:ln>
                <a:effectLst>
                  <a:glow rad="127000">
                    <a:srgbClr val="002642"/>
                  </a:glow>
                </a:effectLst>
              </a:rPr>
              <a:t>life—the </a:t>
            </a:r>
            <a:r>
              <a:rPr lang="en-US" sz="4400" dirty="0">
                <a:ln w="6350">
                  <a:solidFill>
                    <a:schemeClr val="accent1"/>
                  </a:solidFill>
                </a:ln>
                <a:effectLst>
                  <a:glow rad="127000">
                    <a:srgbClr val="002642"/>
                  </a:glow>
                </a:effectLst>
              </a:rPr>
              <a:t>winter of our soul </a:t>
            </a:r>
            <a:r>
              <a:rPr lang="en-US" sz="4400" dirty="0" smtClean="0">
                <a:ln w="6350">
                  <a:solidFill>
                    <a:schemeClr val="accent1"/>
                  </a:solidFill>
                </a:ln>
                <a:effectLst>
                  <a:glow rad="127000">
                    <a:srgbClr val="002642"/>
                  </a:glow>
                </a:effectLst>
              </a:rPr>
              <a:t>can be over.</a:t>
            </a:r>
            <a:endParaRPr lang="en-US" sz="4400" dirty="0">
              <a:ln w="6350">
                <a:solidFill>
                  <a:schemeClr val="accent1"/>
                </a:solidFill>
              </a:ln>
              <a:effectLst>
                <a:glow rad="127000">
                  <a:srgbClr val="002642"/>
                </a:glow>
              </a:effectLst>
            </a:endParaRPr>
          </a:p>
        </p:txBody>
      </p:sp>
    </p:spTree>
    <p:extLst>
      <p:ext uri="{BB962C8B-B14F-4D97-AF65-F5344CB8AC3E}">
        <p14:creationId xmlns:p14="http://schemas.microsoft.com/office/powerpoint/2010/main" val="3716273927"/>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Therese\Desktop\Groundhog Day\Gatherings\Pix\Salvation\Light_of_the_World_by_llub3r.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5000"/>
                    </a14:imgEffect>
                    <a14:imgEffect>
                      <a14:colorTemperature colorTemp="10080"/>
                    </a14:imgEffect>
                    <a14:imgEffect>
                      <a14:saturation sat="111000"/>
                    </a14:imgEffect>
                    <a14:imgEffect>
                      <a14:brightnessContrast bright="11000" contrast="19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1"/>
            <a:ext cx="9144000" cy="2590800"/>
          </a:xfrm>
        </p:spPr>
        <p:txBody>
          <a:bodyPr/>
          <a:lstStyle/>
          <a:p>
            <a:pPr marL="0" indent="0">
              <a:buNone/>
            </a:pPr>
            <a:r>
              <a:rPr lang="en-US" sz="4000" dirty="0"/>
              <a:t>“O God, bring us back to You. Make Your face shine upon us, that we may be saved.” </a:t>
            </a:r>
            <a:r>
              <a:rPr lang="en-US" sz="2000" dirty="0"/>
              <a:t>Psalm 80:3</a:t>
            </a:r>
          </a:p>
          <a:p>
            <a:pPr marL="0" indent="0">
              <a:buNone/>
            </a:pPr>
            <a:endParaRPr lang="en-US" dirty="0"/>
          </a:p>
        </p:txBody>
      </p:sp>
    </p:spTree>
    <p:extLst>
      <p:ext uri="{BB962C8B-B14F-4D97-AF65-F5344CB8AC3E}">
        <p14:creationId xmlns:p14="http://schemas.microsoft.com/office/powerpoint/2010/main" val="1571308091"/>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419600"/>
          </a:xfrm>
        </p:spPr>
        <p:txBody>
          <a:bodyPr/>
          <a:lstStyle/>
          <a:p>
            <a:r>
              <a:rPr lang="en-US" dirty="0" smtClean="0"/>
              <a:t>Next Slide - Song: </a:t>
            </a:r>
            <a:br>
              <a:rPr lang="en-US" dirty="0" smtClean="0"/>
            </a:br>
            <a:r>
              <a:rPr lang="en-US" dirty="0" smtClean="0"/>
              <a:t>Shine Jesus Shine</a:t>
            </a:r>
            <a:br>
              <a:rPr lang="en-US" dirty="0" smtClean="0"/>
            </a:br>
            <a:r>
              <a:rPr lang="en-US" dirty="0"/>
              <a:t/>
            </a:r>
            <a:br>
              <a:rPr lang="en-US" dirty="0"/>
            </a:br>
            <a:r>
              <a:rPr lang="en-US" dirty="0" smtClean="0"/>
              <a:t/>
            </a:r>
            <a:br>
              <a:rPr lang="en-US" dirty="0" smtClean="0"/>
            </a:br>
            <a:r>
              <a:rPr lang="en-US" dirty="0" smtClean="0"/>
              <a:t>Download </a:t>
            </a:r>
            <a:r>
              <a:rPr lang="en-US" dirty="0"/>
              <a:t>Here:</a:t>
            </a:r>
            <a:br>
              <a:rPr lang="en-US" dirty="0"/>
            </a:br>
            <a:r>
              <a:rPr lang="en-US" sz="2400" dirty="0">
                <a:hlinkClick r:id="rId2"/>
              </a:rPr>
              <a:t>http://</a:t>
            </a:r>
            <a:r>
              <a:rPr lang="en-US" sz="2400" dirty="0" smtClean="0">
                <a:hlinkClick r:id="rId2"/>
              </a:rPr>
              <a:t>youtu.be/J3iB30gCqAc</a:t>
            </a:r>
            <a:r>
              <a:rPr lang="en-US" sz="2400" dirty="0" smtClean="0"/>
              <a:t> </a:t>
            </a:r>
            <a:r>
              <a:rPr lang="en-US" dirty="0" smtClean="0"/>
              <a:t/>
            </a:r>
            <a:br>
              <a:rPr lang="en-US" dirty="0" smtClean="0"/>
            </a:br>
            <a:endParaRPr lang="en-US" dirty="0"/>
          </a:p>
        </p:txBody>
      </p:sp>
    </p:spTree>
    <p:extLst>
      <p:ext uri="{BB962C8B-B14F-4D97-AF65-F5344CB8AC3E}">
        <p14:creationId xmlns:p14="http://schemas.microsoft.com/office/powerpoint/2010/main" val="318320232"/>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JacksonWesleyLL"/>
          <p:cNvPicPr>
            <a:picLocks noGrp="1" noChangeAspect="1" noChangeArrowheads="1"/>
          </p:cNvPicPr>
          <p:nvPr>
            <p:ph sz="half" idx="2"/>
          </p:nvPr>
        </p:nvPicPr>
        <p:blipFill rotWithShape="1">
          <a:blip r:embed="rId3">
            <a:lum contrast="6000"/>
            <a:extLst>
              <a:ext uri="{28A0092B-C50C-407E-A947-70E740481C1C}">
                <a14:useLocalDpi xmlns:a14="http://schemas.microsoft.com/office/drawing/2010/main" val="0"/>
              </a:ext>
            </a:extLst>
          </a:blip>
          <a:srcRect l="5760" t="24958" r="13440" b="26153"/>
          <a:stretch/>
        </p:blipFill>
        <p:spPr>
          <a:xfrm>
            <a:off x="0" y="3657601"/>
            <a:ext cx="3989893" cy="3200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843" name="Rectangle 3"/>
          <p:cNvSpPr>
            <a:spLocks noGrp="1" noChangeArrowheads="1"/>
          </p:cNvSpPr>
          <p:nvPr>
            <p:ph type="body" sz="half" idx="1"/>
          </p:nvPr>
        </p:nvSpPr>
        <p:spPr>
          <a:xfrm>
            <a:off x="4267200" y="3038935"/>
            <a:ext cx="4876800" cy="3819065"/>
          </a:xfrm>
          <a:noFill/>
        </p:spPr>
        <p:txBody>
          <a:bodyPr lIns="0" tIns="0" rIns="0" bIns="0"/>
          <a:lstStyle/>
          <a:p>
            <a:pPr algn="ctr">
              <a:lnSpc>
                <a:spcPct val="90000"/>
              </a:lnSpc>
              <a:buFont typeface="Wingdings" pitchFamily="2" charset="2"/>
              <a:buNone/>
            </a:pPr>
            <a:r>
              <a:rPr lang="en-US" b="1" u="sng" dirty="0" smtClean="0"/>
              <a:t>John Wesley Said:</a:t>
            </a:r>
          </a:p>
          <a:p>
            <a:pPr>
              <a:lnSpc>
                <a:spcPct val="90000"/>
              </a:lnSpc>
              <a:buFont typeface="Wingdings" pitchFamily="2" charset="2"/>
              <a:buNone/>
            </a:pPr>
            <a:endParaRPr lang="en-US" sz="800" u="sng" dirty="0" smtClean="0">
              <a:latin typeface="Times New Roman" pitchFamily="18" charset="0"/>
            </a:endParaRPr>
          </a:p>
          <a:p>
            <a:pPr marL="0" indent="0">
              <a:lnSpc>
                <a:spcPct val="90000"/>
              </a:lnSpc>
              <a:buNone/>
            </a:pPr>
            <a:r>
              <a:rPr lang="en-US" sz="2700" dirty="0" smtClean="0"/>
              <a:t>“…the preacher was describing the change which God works in the heart through faith in Christ and I felt my heart strangely warmed.”</a:t>
            </a:r>
          </a:p>
          <a:p>
            <a:pPr marL="0" indent="0">
              <a:lnSpc>
                <a:spcPct val="90000"/>
              </a:lnSpc>
              <a:buNone/>
            </a:pPr>
            <a:endParaRPr lang="en-US" sz="800" dirty="0"/>
          </a:p>
          <a:p>
            <a:pPr marL="0" indent="0">
              <a:lnSpc>
                <a:spcPct val="90000"/>
              </a:lnSpc>
              <a:buNone/>
            </a:pPr>
            <a:r>
              <a:rPr lang="en-US" sz="2700" dirty="0" smtClean="0"/>
              <a:t>Jesus makes His presence Known by a small voice!</a:t>
            </a:r>
          </a:p>
          <a:p>
            <a:pPr marL="0" indent="0">
              <a:lnSpc>
                <a:spcPct val="90000"/>
              </a:lnSpc>
              <a:buNone/>
            </a:pPr>
            <a:endParaRPr lang="en-US" dirty="0"/>
          </a:p>
          <a:p>
            <a:pPr marL="0" indent="0">
              <a:lnSpc>
                <a:spcPct val="90000"/>
              </a:lnSpc>
              <a:buNone/>
            </a:pPr>
            <a:endParaRPr lang="en-US" sz="2800" dirty="0" smtClean="0"/>
          </a:p>
        </p:txBody>
      </p:sp>
      <p:pic>
        <p:nvPicPr>
          <p:cNvPr id="1026" name="Picture 2" descr="http://2.bp.blogspot.com/_Gz7Z11J0DDU/S7dYe6RJAII/AAAAAAAABIk/B081pidxw8k/s1600/Emmaus.jpe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33104" t="43124" r="13874"/>
          <a:stretch/>
        </p:blipFill>
        <p:spPr bwMode="auto">
          <a:xfrm>
            <a:off x="5144253" y="1483"/>
            <a:ext cx="3861646" cy="28941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0" y="1482"/>
            <a:ext cx="5257800" cy="3275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182880" rIns="137160" bIns="18288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lgn="ctr">
              <a:lnSpc>
                <a:spcPct val="90000"/>
              </a:lnSpc>
              <a:buFont typeface="Wingdings" pitchFamily="2" charset="2"/>
              <a:buNone/>
            </a:pPr>
            <a:r>
              <a:rPr lang="en-US" sz="3200" b="1" u="sng" dirty="0" smtClean="0"/>
              <a:t>Is Jesus Speaking to You?</a:t>
            </a:r>
          </a:p>
          <a:p>
            <a:pPr>
              <a:lnSpc>
                <a:spcPct val="90000"/>
              </a:lnSpc>
              <a:buFont typeface="Wingdings" pitchFamily="2" charset="2"/>
              <a:buNone/>
            </a:pPr>
            <a:endParaRPr lang="en-US" sz="1000" u="sng" dirty="0" smtClean="0">
              <a:latin typeface="Times New Roman" pitchFamily="18" charset="0"/>
            </a:endParaRPr>
          </a:p>
          <a:p>
            <a:pPr marL="0" indent="0">
              <a:lnSpc>
                <a:spcPct val="90000"/>
              </a:lnSpc>
              <a:buNone/>
            </a:pPr>
            <a:r>
              <a:rPr lang="en-US" sz="2800" b="1" dirty="0" smtClean="0"/>
              <a:t>“They </a:t>
            </a:r>
            <a:r>
              <a:rPr lang="en-US" sz="2800" b="1" dirty="0"/>
              <a:t>said to each other, </a:t>
            </a:r>
            <a:r>
              <a:rPr lang="en-US" sz="2800" b="1" dirty="0" smtClean="0"/>
              <a:t>‘Did </a:t>
            </a:r>
            <a:r>
              <a:rPr lang="en-US" sz="2800" b="1" dirty="0"/>
              <a:t>not our hearts burn within us while he talked to us on the road, while he opened to us the Scriptures</a:t>
            </a:r>
            <a:r>
              <a:rPr lang="en-US" sz="2800" b="1" dirty="0" smtClean="0"/>
              <a:t>?’”</a:t>
            </a:r>
          </a:p>
        </p:txBody>
      </p:sp>
    </p:spTree>
    <p:extLst>
      <p:ext uri="{BB962C8B-B14F-4D97-AF65-F5344CB8AC3E}">
        <p14:creationId xmlns:p14="http://schemas.microsoft.com/office/powerpoint/2010/main" val="272046930"/>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blevs_rev3_20_atdoor"/>
          <p:cNvPicPr>
            <a:picLocks noGrp="1" noChangeAspect="1" noChangeArrowheads="1"/>
          </p:cNvPicPr>
          <p:nvPr>
            <p:ph idx="1"/>
          </p:nvPr>
        </p:nvPicPr>
        <p:blipFill>
          <a:blip r:embed="rId2">
            <a:lum bright="8000" contrast="42000"/>
            <a:extLst>
              <a:ext uri="{BEBA8EAE-BF5A-486C-A8C5-ECC9F3942E4B}">
                <a14:imgProps xmlns:a14="http://schemas.microsoft.com/office/drawing/2010/main">
                  <a14:imgLayer r:embed="rId3">
                    <a14:imgEffect>
                      <a14:colorTemperature colorTemp="6860"/>
                    </a14:imgEffect>
                    <a14:imgEffect>
                      <a14:saturation sat="125000"/>
                    </a14:imgEffect>
                  </a14:imgLayer>
                </a14:imgProps>
              </a:ext>
              <a:ext uri="{28A0092B-C50C-407E-A947-70E740481C1C}">
                <a14:useLocalDpi xmlns:a14="http://schemas.microsoft.com/office/drawing/2010/main" val="0"/>
              </a:ext>
            </a:extLst>
          </a:blip>
          <a:srcRect/>
          <a:stretch>
            <a:fillRect/>
          </a:stretch>
        </p:blipFill>
        <p:spPr>
          <a:xfrm>
            <a:off x="0" y="-26504"/>
            <a:ext cx="9144000" cy="6884504"/>
          </a:xfrm>
          <a:noFill/>
        </p:spPr>
      </p:pic>
    </p:spTree>
    <p:extLst>
      <p:ext uri="{BB962C8B-B14F-4D97-AF65-F5344CB8AC3E}">
        <p14:creationId xmlns:p14="http://schemas.microsoft.com/office/powerpoint/2010/main" val="1099586845"/>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0" y="-228600"/>
            <a:ext cx="9144000" cy="990600"/>
          </a:xfrm>
        </p:spPr>
        <p:txBody>
          <a:bodyPr/>
          <a:lstStyle/>
          <a:p>
            <a:pPr algn="ctr" eaLnBrk="1" hangingPunct="1"/>
            <a:r>
              <a:rPr lang="en-US" dirty="0" smtClean="0"/>
              <a:t>What is the Sinner‘s Prayer?</a:t>
            </a:r>
          </a:p>
        </p:txBody>
      </p:sp>
      <p:pic>
        <p:nvPicPr>
          <p:cNvPr id="6146" name="Picture 2" descr="confession-sign-3"/>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1000" contrast="65000"/>
                    </a14:imgEffect>
                  </a14:imgLayer>
                </a14:imgProps>
              </a:ext>
              <a:ext uri="{28A0092B-C50C-407E-A947-70E740481C1C}">
                <a14:useLocalDpi xmlns:a14="http://schemas.microsoft.com/office/drawing/2010/main" val="0"/>
              </a:ext>
            </a:extLst>
          </a:blip>
          <a:srcRect/>
          <a:stretch>
            <a:fillRect/>
          </a:stretch>
        </p:blipFill>
        <p:spPr>
          <a:xfrm>
            <a:off x="0" y="1676400"/>
            <a:ext cx="5486400" cy="5181600"/>
          </a:xfrm>
          <a:noFill/>
        </p:spPr>
      </p:pic>
      <p:sp>
        <p:nvSpPr>
          <p:cNvPr id="6148" name="Rectangle 4"/>
          <p:cNvSpPr>
            <a:spLocks noChangeArrowheads="1"/>
          </p:cNvSpPr>
          <p:nvPr/>
        </p:nvSpPr>
        <p:spPr bwMode="auto">
          <a:xfrm>
            <a:off x="5410200" y="762000"/>
            <a:ext cx="3733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buClr>
                <a:schemeClr val="accent2"/>
              </a:buClr>
              <a:buSzPct val="75000"/>
            </a:pPr>
            <a:r>
              <a:rPr lang="en-US" sz="3200" b="1" dirty="0">
                <a:latin typeface="Arial" charset="0"/>
              </a:rPr>
              <a:t>This is a prayer we can pray when we are ready to admit we are sinners and need Christ’s forgiveness.</a:t>
            </a:r>
          </a:p>
          <a:p>
            <a:pPr eaLnBrk="1" hangingPunct="1">
              <a:lnSpc>
                <a:spcPct val="80000"/>
              </a:lnSpc>
              <a:spcBef>
                <a:spcPct val="20000"/>
              </a:spcBef>
              <a:buClr>
                <a:schemeClr val="accent2"/>
              </a:buClr>
              <a:buSzPct val="75000"/>
            </a:pPr>
            <a:endParaRPr lang="en-US" sz="2000" b="1" dirty="0">
              <a:latin typeface="Arial" charset="0"/>
            </a:endParaRPr>
          </a:p>
          <a:p>
            <a:pPr eaLnBrk="1" hangingPunct="1">
              <a:lnSpc>
                <a:spcPct val="80000"/>
              </a:lnSpc>
              <a:spcBef>
                <a:spcPct val="20000"/>
              </a:spcBef>
              <a:buClr>
                <a:schemeClr val="accent2"/>
              </a:buClr>
              <a:buSzPct val="75000"/>
            </a:pPr>
            <a:r>
              <a:rPr lang="en-US" sz="3200" b="1" dirty="0">
                <a:latin typeface="Arial" charset="0"/>
              </a:rPr>
              <a:t>It must be prayed with faith in our hearts and a readiness to have a life-changing encounter with Jesus Christ.</a:t>
            </a:r>
          </a:p>
        </p:txBody>
      </p:sp>
    </p:spTree>
    <p:extLst>
      <p:ext uri="{BB962C8B-B14F-4D97-AF65-F5344CB8AC3E}">
        <p14:creationId xmlns:p14="http://schemas.microsoft.com/office/powerpoint/2010/main" val="710837393"/>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eap"/>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brightnessContrast bright="-14000" contrast="48000"/>
                    </a14:imgEffect>
                  </a14:imgLayer>
                </a14:imgProps>
              </a:ext>
              <a:ext uri="{28A0092B-C50C-407E-A947-70E740481C1C}">
                <a14:useLocalDpi xmlns:a14="http://schemas.microsoft.com/office/drawing/2010/main" val="0"/>
              </a:ext>
            </a:extLst>
          </a:blip>
          <a:srcRect/>
          <a:stretch>
            <a:fillRect/>
          </a:stretch>
        </p:blipFill>
        <p:spPr>
          <a:xfrm>
            <a:off x="0" y="0"/>
            <a:ext cx="9144000" cy="6858000"/>
          </a:xfrm>
          <a:noFill/>
        </p:spPr>
      </p:pic>
      <p:sp>
        <p:nvSpPr>
          <p:cNvPr id="9219" name="Rectangle 3"/>
          <p:cNvSpPr>
            <a:spLocks noGrp="1" noChangeArrowheads="1"/>
          </p:cNvSpPr>
          <p:nvPr>
            <p:ph type="title"/>
          </p:nvPr>
        </p:nvSpPr>
        <p:spPr>
          <a:xfrm>
            <a:off x="0" y="0"/>
            <a:ext cx="9144000" cy="689568"/>
          </a:xfrm>
          <a:solidFill>
            <a:srgbClr val="6C1B02">
              <a:alpha val="87057"/>
            </a:srgbClr>
          </a:solidFill>
        </p:spPr>
        <p:txBody>
          <a:bodyPr/>
          <a:lstStyle/>
          <a:p>
            <a:pPr eaLnBrk="1" hangingPunct="1"/>
            <a:r>
              <a:rPr lang="en-US" sz="3600" b="1" dirty="0" smtClean="0"/>
              <a:t>A prayer of faith </a:t>
            </a:r>
            <a:r>
              <a:rPr lang="en-US" sz="3600" b="1" dirty="0" smtClean="0">
                <a:sym typeface="Wingdings" pitchFamily="2" charset="2"/>
              </a:rPr>
              <a:t></a:t>
            </a:r>
            <a:r>
              <a:rPr lang="en-US" sz="3600" b="1" dirty="0" smtClean="0"/>
              <a:t> Pray this prayer if :</a:t>
            </a:r>
          </a:p>
        </p:txBody>
      </p:sp>
      <p:sp>
        <p:nvSpPr>
          <p:cNvPr id="9220" name="Rectangle 4"/>
          <p:cNvSpPr>
            <a:spLocks noGrp="1" noChangeArrowheads="1"/>
          </p:cNvSpPr>
          <p:nvPr>
            <p:ph type="body" sz="half" idx="1"/>
          </p:nvPr>
        </p:nvSpPr>
        <p:spPr>
          <a:xfrm>
            <a:off x="6324600" y="685800"/>
            <a:ext cx="2819400" cy="6172200"/>
          </a:xfrm>
          <a:solidFill>
            <a:schemeClr val="bg1">
              <a:alpha val="58823"/>
            </a:schemeClr>
          </a:solidFill>
        </p:spPr>
        <p:txBody>
          <a:bodyPr tIns="182880"/>
          <a:lstStyle/>
          <a:p>
            <a:pPr marL="590550" indent="-590550" eaLnBrk="1" hangingPunct="1">
              <a:lnSpc>
                <a:spcPct val="90000"/>
              </a:lnSpc>
              <a:buClr>
                <a:schemeClr val="tx1"/>
              </a:buClr>
            </a:pPr>
            <a:r>
              <a:rPr lang="en-US" sz="3000" dirty="0" smtClean="0"/>
              <a:t>You want to set an example &amp; show others how it is done</a:t>
            </a:r>
          </a:p>
          <a:p>
            <a:pPr marL="590550" indent="-590550" eaLnBrk="1" hangingPunct="1">
              <a:lnSpc>
                <a:spcPct val="90000"/>
              </a:lnSpc>
              <a:buClr>
                <a:schemeClr val="tx1"/>
              </a:buClr>
            </a:pPr>
            <a:r>
              <a:rPr lang="en-US" sz="3000" dirty="0" smtClean="0"/>
              <a:t>You just like to give your heart to Jesus again &amp; again</a:t>
            </a:r>
          </a:p>
        </p:txBody>
      </p:sp>
      <p:sp>
        <p:nvSpPr>
          <p:cNvPr id="9221" name="Rectangle 5"/>
          <p:cNvSpPr>
            <a:spLocks noChangeArrowheads="1"/>
          </p:cNvSpPr>
          <p:nvPr/>
        </p:nvSpPr>
        <p:spPr bwMode="auto">
          <a:xfrm>
            <a:off x="0" y="689568"/>
            <a:ext cx="3048000" cy="6172200"/>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91440"/>
          <a:lstStyle/>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If you never have before</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in the past, but you think </a:t>
            </a:r>
            <a:r>
              <a:rPr lang="en-US" sz="3200" dirty="0" smtClean="0">
                <a:latin typeface="Arial" charset="0"/>
              </a:rPr>
              <a:t>it </a:t>
            </a:r>
            <a:r>
              <a:rPr lang="en-US" sz="3200" dirty="0">
                <a:latin typeface="Arial" charset="0"/>
              </a:rPr>
              <a:t>would mean </a:t>
            </a:r>
            <a:r>
              <a:rPr lang="en-US" sz="3200" dirty="0" smtClean="0">
                <a:latin typeface="Arial" charset="0"/>
              </a:rPr>
              <a:t>more </a:t>
            </a:r>
            <a:r>
              <a:rPr lang="en-US" sz="3200" dirty="0">
                <a:latin typeface="Arial" charset="0"/>
              </a:rPr>
              <a:t>today</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been walking afar off and you want to come back</a:t>
            </a:r>
          </a:p>
        </p:txBody>
      </p:sp>
      <p:sp>
        <p:nvSpPr>
          <p:cNvPr id="2" name="TextBox 1"/>
          <p:cNvSpPr txBox="1"/>
          <p:nvPr/>
        </p:nvSpPr>
        <p:spPr>
          <a:xfrm>
            <a:off x="3505200" y="4114800"/>
            <a:ext cx="2209800" cy="914400"/>
          </a:xfrm>
          <a:prstGeom prst="rect">
            <a:avLst/>
          </a:prstGeom>
          <a:solidFill>
            <a:schemeClr val="bg1">
              <a:alpha val="67000"/>
            </a:schemeClr>
          </a:solidFill>
          <a:effectLst>
            <a:glow rad="533400">
              <a:srgbClr val="FFFF00">
                <a:alpha val="66000"/>
              </a:srgbClr>
            </a:glow>
            <a:softEdge rad="114300"/>
          </a:effectLst>
        </p:spPr>
        <p:txBody>
          <a:bodyPr wrap="none" rtlCol="0">
            <a:normAutofit lnSpcReduction="10000"/>
          </a:bodyPr>
          <a:lstStyle/>
          <a:p>
            <a:pPr algn="ctr"/>
            <a:r>
              <a:rPr lang="en-US" sz="6000" b="1" dirty="0" smtClean="0"/>
              <a:t>Faith</a:t>
            </a:r>
            <a:endParaRPr lang="en-US" sz="6000" b="1" dirty="0"/>
          </a:p>
        </p:txBody>
      </p:sp>
    </p:spTree>
    <p:extLst>
      <p:ext uri="{BB962C8B-B14F-4D97-AF65-F5344CB8AC3E}">
        <p14:creationId xmlns:p14="http://schemas.microsoft.com/office/powerpoint/2010/main" val="3644797470"/>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elebrate-the-cross"/>
          <p:cNvPicPr>
            <a:picLocks noGrp="1" noChangeAspect="1" noChangeArrowheads="1"/>
          </p:cNvPicPr>
          <p:nvPr>
            <p:ph sz="half" idx="1"/>
          </p:nvPr>
        </p:nvPicPr>
        <p:blipFill>
          <a:blip r:embed="rId2">
            <a:lum contrast="14000"/>
            <a:extLst>
              <a:ext uri="{28A0092B-C50C-407E-A947-70E740481C1C}">
                <a14:useLocalDpi xmlns:a14="http://schemas.microsoft.com/office/drawing/2010/main" val="0"/>
              </a:ext>
            </a:extLst>
          </a:blip>
          <a:srcRect t="12500"/>
          <a:stretch>
            <a:fillRect/>
          </a:stretch>
        </p:blipFill>
        <p:spPr>
          <a:xfrm>
            <a:off x="0" y="95250"/>
            <a:ext cx="9144000" cy="6000750"/>
          </a:xfrm>
          <a:noFill/>
        </p:spPr>
      </p:pic>
      <p:sp>
        <p:nvSpPr>
          <p:cNvPr id="10244" name="Rectangle 4"/>
          <p:cNvSpPr>
            <a:spLocks noGrp="1" noChangeArrowheads="1"/>
          </p:cNvSpPr>
          <p:nvPr>
            <p:ph type="title"/>
          </p:nvPr>
        </p:nvSpPr>
        <p:spPr>
          <a:xfrm>
            <a:off x="0" y="0"/>
            <a:ext cx="9144000" cy="1066800"/>
          </a:xfrm>
          <a:solidFill>
            <a:schemeClr val="bg1">
              <a:alpha val="69019"/>
            </a:schemeClr>
          </a:solidFill>
        </p:spPr>
        <p:txBody>
          <a:bodyPr/>
          <a:lstStyle/>
          <a:p>
            <a:pPr algn="ctr" eaLnBrk="1" hangingPunct="1"/>
            <a:r>
              <a:rPr lang="en-US" sz="3200" dirty="0" smtClean="0"/>
              <a:t>We Declare Our Faith Publicly Because Jesus Declared His LOVE Publicly</a:t>
            </a:r>
          </a:p>
        </p:txBody>
      </p:sp>
      <p:pic>
        <p:nvPicPr>
          <p:cNvPr id="10243" name="Picture 3" descr="Milverton1"/>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sharpenSoften amount="3000"/>
                    </a14:imgEffect>
                    <a14:imgEffect>
                      <a14:colorTemperature colorTemp="7400"/>
                    </a14:imgEffect>
                    <a14:imgEffect>
                      <a14:saturation sat="136000"/>
                    </a14:imgEffect>
                    <a14:imgEffect>
                      <a14:brightnessContrast bright="16000" contrast="25000"/>
                    </a14:imgEffect>
                  </a14:imgLayer>
                </a14:imgProps>
              </a:ext>
              <a:ext uri="{28A0092B-C50C-407E-A947-70E740481C1C}">
                <a14:useLocalDpi xmlns:a14="http://schemas.microsoft.com/office/drawing/2010/main" val="0"/>
              </a:ext>
            </a:extLst>
          </a:blip>
          <a:srcRect/>
          <a:stretch>
            <a:fillRect/>
          </a:stretch>
        </p:blipFill>
        <p:spPr>
          <a:xfrm>
            <a:off x="5943600" y="1066800"/>
            <a:ext cx="3175000" cy="3175000"/>
          </a:xfrm>
          <a:prstGeom prst="rect">
            <a:avLst/>
          </a:prstGeom>
          <a:ln w="38100" cap="sq">
            <a:solidFill>
              <a:srgbClr val="000000"/>
            </a:solidFill>
            <a:prstDash val="solid"/>
            <a:miter lim="800000"/>
          </a:ln>
          <a:effectLst>
            <a:outerShdw blurRad="88900" dist="38100" dir="2700000" algn="tl" rotWithShape="0">
              <a:srgbClr val="000000">
                <a:alpha val="43000"/>
              </a:srgbClr>
            </a:outerShdw>
          </a:effectLst>
        </p:spPr>
      </p:pic>
      <p:sp>
        <p:nvSpPr>
          <p:cNvPr id="10245" name="Rectangle 5"/>
          <p:cNvSpPr>
            <a:spLocks noChangeArrowheads="1"/>
          </p:cNvSpPr>
          <p:nvPr/>
        </p:nvSpPr>
        <p:spPr bwMode="auto">
          <a:xfrm>
            <a:off x="228600" y="5334000"/>
            <a:ext cx="891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accent2"/>
              </a:buClr>
              <a:buSzPct val="75000"/>
              <a:buFont typeface="Wingdings" pitchFamily="2" charset="2"/>
              <a:buNone/>
            </a:pPr>
            <a:r>
              <a:rPr lang="en-US" sz="2800" b="1" dirty="0">
                <a:latin typeface="Arial" charset="0"/>
              </a:rPr>
              <a:t>“If you stand before others and are willing to say you believe in me, then I will tell my Father in heaven that you belong to me.”</a:t>
            </a:r>
            <a:r>
              <a:rPr lang="en-US" sz="3100" dirty="0">
                <a:latin typeface="Arial" charset="0"/>
              </a:rPr>
              <a:t> </a:t>
            </a:r>
            <a:r>
              <a:rPr lang="en-US" sz="2000" dirty="0">
                <a:latin typeface="Arial" charset="0"/>
              </a:rPr>
              <a:t>Mat 10:32</a:t>
            </a:r>
            <a:r>
              <a:rPr lang="en-US" sz="3100" dirty="0">
                <a:latin typeface="Arial" charset="0"/>
              </a:rPr>
              <a:t> </a:t>
            </a:r>
          </a:p>
        </p:txBody>
      </p:sp>
    </p:spTree>
    <p:extLst>
      <p:ext uri="{BB962C8B-B14F-4D97-AF65-F5344CB8AC3E}">
        <p14:creationId xmlns:p14="http://schemas.microsoft.com/office/powerpoint/2010/main" val="961156714"/>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lima_mihanlog_com-child-praying%20(17)"/>
          <p:cNvPicPr>
            <a:picLocks noChangeAspect="1" noChangeArrowheads="1"/>
          </p:cNvPicPr>
          <p:nvPr/>
        </p:nvPicPr>
        <p:blipFill rotWithShape="1">
          <a:blip r:embed="rId3">
            <a:lum bright="26000" contrast="50000"/>
            <a:extLst>
              <a:ext uri="{28A0092B-C50C-407E-A947-70E740481C1C}">
                <a14:useLocalDpi xmlns:a14="http://schemas.microsoft.com/office/drawing/2010/main" val="0"/>
              </a:ext>
            </a:extLst>
          </a:blip>
          <a:srcRect l="28290" t="14901"/>
          <a:stretch/>
        </p:blipFill>
        <p:spPr bwMode="auto">
          <a:xfrm>
            <a:off x="34523" y="0"/>
            <a:ext cx="4375688" cy="389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idx="1"/>
          </p:nvPr>
        </p:nvSpPr>
        <p:spPr>
          <a:xfrm>
            <a:off x="4410211" y="0"/>
            <a:ext cx="4733789" cy="6858000"/>
          </a:xfrm>
          <a:solidFill>
            <a:schemeClr val="bg1">
              <a:alpha val="84000"/>
            </a:schemeClr>
          </a:solidFill>
        </p:spPr>
        <p:txBody>
          <a:bodyPr/>
          <a:lstStyle/>
          <a:p>
            <a:pPr marL="0" indent="0" algn="ctr" eaLnBrk="1" hangingPunct="1">
              <a:lnSpc>
                <a:spcPct val="80000"/>
              </a:lnSpc>
              <a:buClr>
                <a:srgbClr val="F5F5F5"/>
              </a:buClr>
              <a:buNone/>
            </a:pPr>
            <a:r>
              <a:rPr lang="en-US" sz="3200" dirty="0" smtClean="0"/>
              <a:t>Important Questions</a:t>
            </a:r>
            <a:endParaRPr lang="en-US" sz="3200" b="1" dirty="0" smtClean="0"/>
          </a:p>
          <a:p>
            <a:pPr eaLnBrk="1" hangingPunct="1">
              <a:lnSpc>
                <a:spcPct val="80000"/>
              </a:lnSpc>
              <a:buClr>
                <a:srgbClr val="F5F5F5"/>
              </a:buClr>
            </a:pPr>
            <a:endParaRPr lang="en-US" sz="3200" dirty="0"/>
          </a:p>
          <a:p>
            <a:pPr eaLnBrk="1" hangingPunct="1">
              <a:lnSpc>
                <a:spcPct val="80000"/>
              </a:lnSpc>
              <a:buClr>
                <a:srgbClr val="F5F5F5"/>
              </a:buClr>
            </a:pPr>
            <a:r>
              <a:rPr lang="en-US" sz="3200" b="1" dirty="0" smtClean="0"/>
              <a:t>Do you want to know Jesus as your Savior right now?</a:t>
            </a:r>
          </a:p>
          <a:p>
            <a:pPr eaLnBrk="1" hangingPunct="1">
              <a:lnSpc>
                <a:spcPct val="80000"/>
              </a:lnSpc>
              <a:buClr>
                <a:srgbClr val="F5F5F5"/>
              </a:buClr>
            </a:pPr>
            <a:endParaRPr lang="en-US" sz="3200" b="1" dirty="0" smtClean="0"/>
          </a:p>
          <a:p>
            <a:pPr eaLnBrk="1" hangingPunct="1">
              <a:lnSpc>
                <a:spcPct val="80000"/>
              </a:lnSpc>
              <a:buClr>
                <a:srgbClr val="F5F5F5"/>
              </a:buClr>
            </a:pPr>
            <a:r>
              <a:rPr lang="en-US" sz="3200" b="1" dirty="0" smtClean="0"/>
              <a:t>Do you believe He died to save you from your sins &amp; that He rose from the dead? </a:t>
            </a:r>
          </a:p>
          <a:p>
            <a:pPr eaLnBrk="1" hangingPunct="1">
              <a:lnSpc>
                <a:spcPct val="80000"/>
              </a:lnSpc>
              <a:buClr>
                <a:srgbClr val="F5F5F5"/>
              </a:buClr>
            </a:pPr>
            <a:endParaRPr lang="en-US" sz="3200" b="1" dirty="0" smtClean="0"/>
          </a:p>
          <a:p>
            <a:pPr eaLnBrk="1" hangingPunct="1">
              <a:lnSpc>
                <a:spcPct val="80000"/>
              </a:lnSpc>
              <a:buClr>
                <a:srgbClr val="F5F5F5"/>
              </a:buClr>
            </a:pPr>
            <a:r>
              <a:rPr lang="en-US" sz="3200" b="1" dirty="0" smtClean="0"/>
              <a:t>Do you believe that He is here, waiting to save you right now?</a:t>
            </a:r>
            <a:r>
              <a:rPr lang="en-US" sz="3200" dirty="0" smtClean="0"/>
              <a:t> </a:t>
            </a:r>
          </a:p>
        </p:txBody>
      </p:sp>
      <p:pic>
        <p:nvPicPr>
          <p:cNvPr id="1026" name="Picture 2" descr="http://2.bp.blogspot.com/-hRYmUc3XEAA/UHBTVCLCBXI/AAAAAAAAEDQ/zszKIJ9k6Y8/s1600/prayer.jpg">
            <a:hlinkClick r:id="rId4"/>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88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9442" r="2680" b="9729"/>
          <a:stretch/>
        </p:blipFill>
        <p:spPr bwMode="auto">
          <a:xfrm>
            <a:off x="7401" y="3478884"/>
            <a:ext cx="4402810" cy="3379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8053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Effect transition="in" filter="fade">
                                      <p:cBhvr>
                                        <p:cTn id="7" dur="1000"/>
                                        <p:tgtEl>
                                          <p:spTgt spid="11267">
                                            <p:txEl>
                                              <p:pRg st="2" end="2"/>
                                            </p:txEl>
                                          </p:spTgt>
                                        </p:tgtEl>
                                      </p:cBhvr>
                                    </p:animEffect>
                                    <p:anim calcmode="lin" valueType="num">
                                      <p:cBhvr>
                                        <p:cTn id="8" dur="10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1267">
                                            <p:txEl>
                                              <p:pRg st="2" end="2"/>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26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1267">
                                            <p:txEl>
                                              <p:pRg st="0" end="0"/>
                                            </p:txEl>
                                          </p:spTgt>
                                        </p:tgtEl>
                                        <p:attrNameLst>
                                          <p:attrName>style.visibility</p:attrName>
                                        </p:attrNameLst>
                                      </p:cBhvr>
                                      <p:to>
                                        <p:strVal val="visible"/>
                                      </p:to>
                                    </p:set>
                                    <p:animEffect transition="in" filter="fade">
                                      <p:cBhvr>
                                        <p:cTn id="15" dur="1000"/>
                                        <p:tgtEl>
                                          <p:spTgt spid="11267">
                                            <p:txEl>
                                              <p:pRg st="0" end="0"/>
                                            </p:txEl>
                                          </p:spTgt>
                                        </p:tgtEl>
                                      </p:cBhvr>
                                    </p:animEffect>
                                    <p:anim calcmode="lin" valueType="num">
                                      <p:cBhvr>
                                        <p:cTn id="16" dur="10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11267">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1267">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animEffect transition="in" filter="fade">
                                      <p:cBhvr>
                                        <p:cTn id="23" dur="1000"/>
                                        <p:tgtEl>
                                          <p:spTgt spid="11267">
                                            <p:txEl>
                                              <p:pRg st="4" end="4"/>
                                            </p:txEl>
                                          </p:spTgt>
                                        </p:tgtEl>
                                      </p:cBhvr>
                                    </p:animEffect>
                                    <p:anim calcmode="lin" valueType="num">
                                      <p:cBhvr>
                                        <p:cTn id="24" dur="10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11267">
                                            <p:txEl>
                                              <p:pRg st="4" end="4"/>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267">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animEffect transition="in" filter="fade">
                                      <p:cBhvr>
                                        <p:cTn id="31" dur="1000"/>
                                        <p:tgtEl>
                                          <p:spTgt spid="11267">
                                            <p:txEl>
                                              <p:pRg st="6" end="6"/>
                                            </p:txEl>
                                          </p:spTgt>
                                        </p:tgtEl>
                                      </p:cBhvr>
                                    </p:animEffect>
                                    <p:anim calcmode="lin" valueType="num">
                                      <p:cBhvr>
                                        <p:cTn id="32" dur="1000" fill="hold"/>
                                        <p:tgtEl>
                                          <p:spTgt spid="11267">
                                            <p:txEl>
                                              <p:pRg st="6" end="6"/>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11267">
                                            <p:txEl>
                                              <p:pRg st="6" end="6"/>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1267">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lIns="0" tIns="0" rIns="0" bIns="0"/>
          <a:lstStyle/>
          <a:p>
            <a:r>
              <a:rPr lang="en-US" sz="3600" dirty="0" smtClean="0"/>
              <a:t>The Prayer of a Sinner Turning to Jesus</a:t>
            </a:r>
            <a:endParaRPr lang="en-US" sz="3600" dirty="0"/>
          </a:p>
        </p:txBody>
      </p:sp>
      <p:sp>
        <p:nvSpPr>
          <p:cNvPr id="3" name="Content Placeholder 2"/>
          <p:cNvSpPr>
            <a:spLocks noGrp="1"/>
          </p:cNvSpPr>
          <p:nvPr>
            <p:ph idx="1"/>
          </p:nvPr>
        </p:nvSpPr>
        <p:spPr>
          <a:xfrm>
            <a:off x="0" y="1066800"/>
            <a:ext cx="9144000" cy="5794513"/>
          </a:xfrm>
        </p:spPr>
        <p:txBody>
          <a:bodyPr lIns="91440" tIns="0" rIns="0" bIns="0"/>
          <a:lstStyle/>
          <a:p>
            <a:pPr>
              <a:buClr>
                <a:schemeClr val="tx1"/>
              </a:buClr>
              <a:buFont typeface="Wingdings" pitchFamily="2" charset="2"/>
              <a:buChar char="v"/>
            </a:pPr>
            <a:r>
              <a:rPr lang="en-US" dirty="0" smtClean="0"/>
              <a:t>Dear Jesus, </a:t>
            </a:r>
            <a:r>
              <a:rPr lang="en-US" dirty="0"/>
              <a:t>I know that I have sinned against </a:t>
            </a:r>
            <a:r>
              <a:rPr lang="en-US" dirty="0" smtClean="0"/>
              <a:t>You </a:t>
            </a:r>
            <a:r>
              <a:rPr lang="en-US" dirty="0"/>
              <a:t>and that my sins separate me from </a:t>
            </a:r>
            <a:r>
              <a:rPr lang="en-US" dirty="0" smtClean="0"/>
              <a:t>You</a:t>
            </a:r>
            <a:r>
              <a:rPr lang="en-US" dirty="0"/>
              <a:t>. </a:t>
            </a:r>
            <a:endParaRPr lang="en-US" dirty="0" smtClean="0"/>
          </a:p>
          <a:p>
            <a:pPr>
              <a:buClr>
                <a:schemeClr val="tx1"/>
              </a:buClr>
              <a:buFont typeface="Wingdings" pitchFamily="2" charset="2"/>
              <a:buChar char="v"/>
            </a:pPr>
            <a:r>
              <a:rPr lang="en-US" dirty="0" smtClean="0"/>
              <a:t>I </a:t>
            </a:r>
            <a:r>
              <a:rPr lang="en-US" dirty="0"/>
              <a:t>am truly sorry. </a:t>
            </a:r>
            <a:endParaRPr lang="en-US" dirty="0" smtClean="0"/>
          </a:p>
          <a:p>
            <a:pPr>
              <a:buClr>
                <a:schemeClr val="tx1"/>
              </a:buClr>
              <a:buFont typeface="Wingdings" pitchFamily="2" charset="2"/>
              <a:buChar char="v"/>
            </a:pPr>
            <a:r>
              <a:rPr lang="en-US" dirty="0" smtClean="0"/>
              <a:t>Right now, I turn </a:t>
            </a:r>
            <a:r>
              <a:rPr lang="en-US" dirty="0"/>
              <a:t>away from my sinful past </a:t>
            </a:r>
            <a:r>
              <a:rPr lang="en-US" dirty="0" smtClean="0"/>
              <a:t>.</a:t>
            </a:r>
          </a:p>
          <a:p>
            <a:pPr>
              <a:buClr>
                <a:schemeClr val="tx1"/>
              </a:buClr>
              <a:buFont typeface="Wingdings" pitchFamily="2" charset="2"/>
              <a:buChar char="v"/>
            </a:pPr>
            <a:r>
              <a:rPr lang="en-US" dirty="0" smtClean="0"/>
              <a:t>Please </a:t>
            </a:r>
            <a:r>
              <a:rPr lang="en-US" dirty="0"/>
              <a:t>forgive me, and help me </a:t>
            </a:r>
            <a:r>
              <a:rPr lang="en-US" dirty="0" smtClean="0"/>
              <a:t>to keep from sin. </a:t>
            </a:r>
          </a:p>
          <a:p>
            <a:pPr>
              <a:buClr>
                <a:schemeClr val="tx1"/>
              </a:buClr>
              <a:buFont typeface="Wingdings" pitchFamily="2" charset="2"/>
              <a:buChar char="v"/>
            </a:pPr>
            <a:r>
              <a:rPr lang="en-US" dirty="0" smtClean="0"/>
              <a:t>I </a:t>
            </a:r>
            <a:r>
              <a:rPr lang="en-US" dirty="0"/>
              <a:t>believe Y</a:t>
            </a:r>
            <a:r>
              <a:rPr lang="en-US" dirty="0" smtClean="0"/>
              <a:t>ou died </a:t>
            </a:r>
            <a:r>
              <a:rPr lang="en-US" dirty="0"/>
              <a:t>for my </a:t>
            </a:r>
            <a:r>
              <a:rPr lang="en-US" dirty="0" smtClean="0"/>
              <a:t>sins.</a:t>
            </a:r>
          </a:p>
          <a:p>
            <a:pPr>
              <a:buClr>
                <a:schemeClr val="tx1"/>
              </a:buClr>
              <a:buFont typeface="Wingdings" pitchFamily="2" charset="2"/>
              <a:buChar char="v"/>
            </a:pPr>
            <a:r>
              <a:rPr lang="en-US" dirty="0" smtClean="0"/>
              <a:t>I Believe You rose </a:t>
            </a:r>
            <a:r>
              <a:rPr lang="en-US" dirty="0"/>
              <a:t>from the dead, </a:t>
            </a:r>
            <a:r>
              <a:rPr lang="en-US" dirty="0" smtClean="0"/>
              <a:t> you are </a:t>
            </a:r>
            <a:r>
              <a:rPr lang="en-US" dirty="0"/>
              <a:t>alive, and </a:t>
            </a:r>
            <a:r>
              <a:rPr lang="en-US" dirty="0" smtClean="0"/>
              <a:t>you hear this prayer from my heart. </a:t>
            </a:r>
          </a:p>
          <a:p>
            <a:pPr>
              <a:buClr>
                <a:schemeClr val="tx1"/>
              </a:buClr>
              <a:buFont typeface="Wingdings" pitchFamily="2" charset="2"/>
              <a:buChar char="v"/>
            </a:pPr>
            <a:r>
              <a:rPr lang="en-US" dirty="0" smtClean="0"/>
              <a:t>I </a:t>
            </a:r>
            <a:r>
              <a:rPr lang="en-US" dirty="0"/>
              <a:t>invite Y</a:t>
            </a:r>
            <a:r>
              <a:rPr lang="en-US" dirty="0" smtClean="0"/>
              <a:t>ou Jesus to be both my </a:t>
            </a:r>
            <a:r>
              <a:rPr lang="en-US" dirty="0"/>
              <a:t>Savior and the Lord of my </a:t>
            </a:r>
            <a:r>
              <a:rPr lang="en-US" dirty="0" smtClean="0"/>
              <a:t>life.</a:t>
            </a:r>
          </a:p>
          <a:p>
            <a:pPr>
              <a:buClr>
                <a:schemeClr val="tx1"/>
              </a:buClr>
              <a:buFont typeface="Wingdings" pitchFamily="2" charset="2"/>
              <a:buChar char="v"/>
            </a:pPr>
            <a:r>
              <a:rPr lang="en-US" dirty="0"/>
              <a:t>I want You to rule </a:t>
            </a:r>
            <a:r>
              <a:rPr lang="en-US" dirty="0" smtClean="0"/>
              <a:t>my life from now on.</a:t>
            </a:r>
            <a:endParaRPr lang="en-US" dirty="0"/>
          </a:p>
          <a:p>
            <a:endParaRPr lang="en-US" dirty="0" smtClean="0"/>
          </a:p>
        </p:txBody>
      </p:sp>
    </p:spTree>
    <p:extLst>
      <p:ext uri="{BB962C8B-B14F-4D97-AF65-F5344CB8AC3E}">
        <p14:creationId xmlns:p14="http://schemas.microsoft.com/office/powerpoint/2010/main" val="3494903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herese\Desktop\Groundhog Day\Gatherings\Pix\Groundhog\groundhog_day.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3000"/>
                    </a14:imgEffect>
                    <a14:imgEffect>
                      <a14:colorTemperature colorTemp="10660"/>
                    </a14:imgEffect>
                    <a14:imgEffect>
                      <a14:saturation sat="146000"/>
                    </a14:imgEffect>
                    <a14:imgEffect>
                      <a14:brightnessContrast bright="4000" contrast="14000"/>
                    </a14:imgEffect>
                  </a14:imgLayer>
                </a14:imgProps>
              </a:ext>
              <a:ext uri="{28A0092B-C50C-407E-A947-70E740481C1C}">
                <a14:useLocalDpi xmlns:a14="http://schemas.microsoft.com/office/drawing/2010/main" val="0"/>
              </a:ext>
            </a:extLst>
          </a:blip>
          <a:srcRect/>
          <a:stretch>
            <a:fillRect/>
          </a:stretch>
        </p:blipFill>
        <p:spPr bwMode="auto">
          <a:xfrm>
            <a:off x="0" y="0"/>
            <a:ext cx="9144000" cy="68454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5638800"/>
            <a:ext cx="9144000" cy="1206640"/>
          </a:xfrm>
          <a:effectLst/>
        </p:spPr>
        <p:txBody>
          <a:bodyPr/>
          <a:lstStyle/>
          <a:p>
            <a:r>
              <a:rPr lang="en-US" sz="7200" dirty="0" smtClean="0">
                <a:effectLst>
                  <a:glow rad="114300">
                    <a:srgbClr val="002E00"/>
                  </a:glow>
                  <a:outerShdw blurRad="50800" dist="50800" dir="5400000" algn="ctr" rotWithShape="0">
                    <a:srgbClr val="013D12"/>
                  </a:outerShdw>
                </a:effectLst>
              </a:rPr>
              <a:t>Shine Jesus Shine</a:t>
            </a:r>
            <a:endParaRPr lang="en-US" sz="7200" dirty="0">
              <a:effectLst>
                <a:glow rad="114300">
                  <a:srgbClr val="002E00"/>
                </a:glow>
                <a:outerShdw blurRad="50800" dist="50800" dir="5400000" algn="ctr" rotWithShape="0">
                  <a:srgbClr val="013D12"/>
                </a:outerShdw>
              </a:effectLst>
            </a:endParaRPr>
          </a:p>
        </p:txBody>
      </p:sp>
    </p:spTree>
    <p:extLst>
      <p:ext uri="{BB962C8B-B14F-4D97-AF65-F5344CB8AC3E}">
        <p14:creationId xmlns:p14="http://schemas.microsoft.com/office/powerpoint/2010/main" val="3263696881"/>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0" y="4572000"/>
            <a:ext cx="9144000" cy="2286000"/>
          </a:xfrm>
        </p:spPr>
        <p:txBody>
          <a:bodyPr/>
          <a:lstStyle/>
          <a:p>
            <a:pPr eaLnBrk="1" hangingPunct="1">
              <a:buFont typeface="Wingdings" pitchFamily="2" charset="2"/>
              <a:buNone/>
            </a:pPr>
            <a:r>
              <a:rPr lang="en-US" sz="3600" dirty="0" smtClean="0"/>
              <a:t>“But some people did accept him. They believed in him, and he gave them the right to become children of God.”</a:t>
            </a:r>
            <a:r>
              <a:rPr lang="en-US" sz="2700" dirty="0" smtClean="0"/>
              <a:t> </a:t>
            </a:r>
          </a:p>
          <a:p>
            <a:pPr algn="r" eaLnBrk="1" hangingPunct="1">
              <a:buFont typeface="Wingdings" pitchFamily="2" charset="2"/>
              <a:buNone/>
            </a:pPr>
            <a:r>
              <a:rPr lang="en-US" sz="2300" dirty="0" smtClean="0"/>
              <a:t>John 1:12</a:t>
            </a:r>
            <a:r>
              <a:rPr lang="en-US" sz="2700" dirty="0" smtClean="0"/>
              <a:t> </a:t>
            </a:r>
          </a:p>
        </p:txBody>
      </p:sp>
      <p:pic>
        <p:nvPicPr>
          <p:cNvPr id="12292" name="Picture 4" descr="PBWU_-_Child_of_God_-_black__19686_zoom"/>
          <p:cNvPicPr>
            <a:picLocks noGrp="1" noChangeAspect="1" noChangeArrowheads="1"/>
          </p:cNvPicPr>
          <p:nvPr>
            <p:ph sz="quarter" idx="2"/>
          </p:nvPr>
        </p:nvPicPr>
        <p:blipFill rotWithShape="1">
          <a:blip r:embed="rId2">
            <a:lum contrast="10000"/>
            <a:extLst>
              <a:ext uri="{28A0092B-C50C-407E-A947-70E740481C1C}">
                <a14:useLocalDpi xmlns:a14="http://schemas.microsoft.com/office/drawing/2010/main" val="0"/>
              </a:ext>
            </a:extLst>
          </a:blip>
          <a:srcRect l="-398" r="398" b="1292"/>
          <a:stretch/>
        </p:blipFill>
        <p:spPr>
          <a:xfrm>
            <a:off x="4648200" y="0"/>
            <a:ext cx="4495800" cy="4495800"/>
          </a:xfrm>
          <a:noFill/>
        </p:spPr>
      </p:pic>
      <p:pic>
        <p:nvPicPr>
          <p:cNvPr id="12293" name="Picture 5" descr="untitled"/>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7585" y="0"/>
            <a:ext cx="4574674" cy="4495800"/>
          </a:xfrm>
        </p:spPr>
      </p:pic>
    </p:spTree>
    <p:extLst>
      <p:ext uri="{BB962C8B-B14F-4D97-AF65-F5344CB8AC3E}">
        <p14:creationId xmlns:p14="http://schemas.microsoft.com/office/powerpoint/2010/main" val="689734032"/>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2011_1000V_front_1-e1316632609332"/>
          <p:cNvPicPr>
            <a:picLocks noGrp="1" noChangeAspect="1" noChangeArrowheads="1"/>
          </p:cNvPicPr>
          <p:nvPr>
            <p:ph sz="half" idx="1"/>
          </p:nvPr>
        </p:nvPicPr>
        <p:blipFill>
          <a:blip r:embed="rId2">
            <a:lum contrast="30000"/>
            <a:extLst>
              <a:ext uri="{28A0092B-C50C-407E-A947-70E740481C1C}">
                <a14:useLocalDpi xmlns:a14="http://schemas.microsoft.com/office/drawing/2010/main" val="0"/>
              </a:ext>
            </a:extLst>
          </a:blip>
          <a:srcRect/>
          <a:stretch>
            <a:fillRect/>
          </a:stretch>
        </p:blipFill>
        <p:spPr>
          <a:xfrm>
            <a:off x="0" y="381000"/>
            <a:ext cx="3657600" cy="3017838"/>
          </a:xfrm>
          <a:noFill/>
        </p:spPr>
      </p:pic>
      <p:pic>
        <p:nvPicPr>
          <p:cNvPr id="13315" name="Picture 3" descr="new-creation-2-suzanne-carter"/>
          <p:cNvPicPr>
            <a:picLocks noGrp="1" noChangeAspect="1" noChangeArrowheads="1"/>
          </p:cNvPicPr>
          <p:nvPr>
            <p:ph sz="half" idx="2"/>
          </p:nvPr>
        </p:nvPicPr>
        <p:blipFill>
          <a:blip r:embed="rId3">
            <a:lum contrast="28000"/>
            <a:extLst>
              <a:ext uri="{28A0092B-C50C-407E-A947-70E740481C1C}">
                <a14:useLocalDpi xmlns:a14="http://schemas.microsoft.com/office/drawing/2010/main" val="0"/>
              </a:ext>
            </a:extLst>
          </a:blip>
          <a:srcRect/>
          <a:stretch>
            <a:fillRect/>
          </a:stretch>
        </p:blipFill>
        <p:spPr>
          <a:xfrm>
            <a:off x="3476625" y="838200"/>
            <a:ext cx="5667375" cy="6019800"/>
          </a:xfrm>
          <a:noFill/>
        </p:spPr>
      </p:pic>
    </p:spTree>
    <p:extLst>
      <p:ext uri="{BB962C8B-B14F-4D97-AF65-F5344CB8AC3E}">
        <p14:creationId xmlns:p14="http://schemas.microsoft.com/office/powerpoint/2010/main" val="3747028293"/>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8825280"/>
          <p:cNvPicPr>
            <a:picLocks noChangeAspect="1" noChangeArrowheads="1"/>
          </p:cNvPicPr>
          <p:nvPr/>
        </p:nvPicPr>
        <p:blipFill>
          <a:blip r:embed="rId2">
            <a:lum contrast="16000"/>
            <a:extLst>
              <a:ext uri="{28A0092B-C50C-407E-A947-70E740481C1C}">
                <a14:useLocalDpi xmlns:a14="http://schemas.microsoft.com/office/drawing/2010/main" val="0"/>
              </a:ext>
            </a:extLst>
          </a:blip>
          <a:srcRect/>
          <a:stretch>
            <a:fillRect/>
          </a:stretch>
        </p:blipFill>
        <p:spPr bwMode="auto">
          <a:xfrm>
            <a:off x="4419600" y="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469261588_9946469d09_z"/>
          <p:cNvPicPr>
            <a:picLocks noChangeAspect="1" noChangeArrowheads="1"/>
          </p:cNvPicPr>
          <p:nvPr/>
        </p:nvPicPr>
        <p:blipFill>
          <a:blip r:embed="rId3">
            <a:lum bright="8000" contrast="22000"/>
            <a:extLst>
              <a:ext uri="{28A0092B-C50C-407E-A947-70E740481C1C}">
                <a14:useLocalDpi xmlns:a14="http://schemas.microsoft.com/office/drawing/2010/main" val="0"/>
              </a:ext>
            </a:extLst>
          </a:blip>
          <a:srcRect/>
          <a:stretch>
            <a:fillRect/>
          </a:stretch>
        </p:blipFill>
        <p:spPr bwMode="auto">
          <a:xfrm>
            <a:off x="1371600" y="0"/>
            <a:ext cx="3736975"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idx="1"/>
          </p:nvPr>
        </p:nvSpPr>
        <p:spPr>
          <a:xfrm>
            <a:off x="3200400" y="3429000"/>
            <a:ext cx="5943600" cy="3429000"/>
          </a:xfrm>
          <a:solidFill>
            <a:schemeClr val="bg1">
              <a:alpha val="69019"/>
            </a:schemeClr>
          </a:solidFill>
        </p:spPr>
        <p:txBody>
          <a:bodyPr/>
          <a:lstStyle/>
          <a:p>
            <a:pPr eaLnBrk="1" hangingPunct="1">
              <a:lnSpc>
                <a:spcPct val="90000"/>
              </a:lnSpc>
              <a:buClr>
                <a:schemeClr val="tx1"/>
              </a:buClr>
            </a:pPr>
            <a:r>
              <a:rPr lang="en-US" sz="3000" b="1" dirty="0" smtClean="0"/>
              <a:t>What did you learn today?</a:t>
            </a:r>
          </a:p>
          <a:p>
            <a:pPr eaLnBrk="1" hangingPunct="1">
              <a:lnSpc>
                <a:spcPct val="90000"/>
              </a:lnSpc>
              <a:buClr>
                <a:schemeClr val="tx1"/>
              </a:buClr>
            </a:pPr>
            <a:r>
              <a:rPr lang="en-US" sz="3000" b="1" dirty="0" smtClean="0"/>
              <a:t>What is the meaning of the name-tag?</a:t>
            </a:r>
          </a:p>
          <a:p>
            <a:pPr eaLnBrk="1" hangingPunct="1">
              <a:lnSpc>
                <a:spcPct val="90000"/>
              </a:lnSpc>
              <a:buClr>
                <a:schemeClr val="tx1"/>
              </a:buClr>
            </a:pPr>
            <a:r>
              <a:rPr lang="en-US" sz="3000" b="1" dirty="0" smtClean="0"/>
              <a:t>What have you </a:t>
            </a:r>
            <a:r>
              <a:rPr lang="en-US" sz="3000" dirty="0"/>
              <a:t>b</a:t>
            </a:r>
            <a:r>
              <a:rPr lang="en-US" sz="3000" b="1" dirty="0" smtClean="0"/>
              <a:t>een thinking about God lately?</a:t>
            </a:r>
          </a:p>
          <a:p>
            <a:pPr eaLnBrk="1" hangingPunct="1">
              <a:lnSpc>
                <a:spcPct val="90000"/>
              </a:lnSpc>
              <a:buClr>
                <a:schemeClr val="tx1"/>
              </a:buClr>
            </a:pPr>
            <a:r>
              <a:rPr lang="en-US" sz="3000" b="1" dirty="0" smtClean="0"/>
              <a:t>What do you want to tell the world about Jesus?</a:t>
            </a:r>
          </a:p>
        </p:txBody>
      </p:sp>
      <p:sp>
        <p:nvSpPr>
          <p:cNvPr id="14341" name="Rectangle 5"/>
          <p:cNvSpPr>
            <a:spLocks noChangeArrowheads="1"/>
          </p:cNvSpPr>
          <p:nvPr/>
        </p:nvSpPr>
        <p:spPr bwMode="auto">
          <a:xfrm>
            <a:off x="152400" y="76200"/>
            <a:ext cx="2971800" cy="6453188"/>
          </a:xfrm>
          <a:prstGeom prst="rect">
            <a:avLst/>
          </a:prstGeom>
          <a:solidFill>
            <a:schemeClr val="bg1">
              <a:alpha val="30980"/>
            </a:scheme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bIns="0" anchor="ctr">
            <a:spAutoFit/>
          </a:bodyPr>
          <a:lstStyle/>
          <a:p>
            <a:r>
              <a:rPr lang="en-US" sz="3600" b="1">
                <a:latin typeface="Arial" charset="0"/>
              </a:rPr>
              <a:t>“If you openly say, ‘Jesus is Lord’ and believe in your heart that God raised him from death, you will be saved.”</a:t>
            </a:r>
            <a:r>
              <a:rPr lang="en-US" b="1">
                <a:latin typeface="Arial" charset="0"/>
              </a:rPr>
              <a:t> </a:t>
            </a:r>
          </a:p>
          <a:p>
            <a:pPr algn="r"/>
            <a:r>
              <a:rPr lang="en-US" sz="2000" b="1">
                <a:latin typeface="Arial" charset="0"/>
              </a:rPr>
              <a:t>Rom. 10:9</a:t>
            </a:r>
            <a:r>
              <a:rPr lang="en-US" sz="2400" b="1">
                <a:latin typeface="Arial" charset="0"/>
              </a:rPr>
              <a:t> </a:t>
            </a:r>
          </a:p>
        </p:txBody>
      </p:sp>
    </p:spTree>
    <p:extLst>
      <p:ext uri="{BB962C8B-B14F-4D97-AF65-F5344CB8AC3E}">
        <p14:creationId xmlns:p14="http://schemas.microsoft.com/office/powerpoint/2010/main" val="1183718795"/>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1352002_861_57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0" y="377825"/>
            <a:ext cx="9144000" cy="648176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6" name="Rectangle 4"/>
          <p:cNvSpPr>
            <a:spLocks noChangeArrowheads="1"/>
          </p:cNvSpPr>
          <p:nvPr/>
        </p:nvSpPr>
        <p:spPr bwMode="auto">
          <a:xfrm>
            <a:off x="0" y="5105400"/>
            <a:ext cx="9144000" cy="1676400"/>
          </a:xfrm>
          <a:prstGeom prst="rect">
            <a:avLst/>
          </a:prstGeom>
          <a:solidFill>
            <a:schemeClr val="bg1">
              <a:alpha val="5294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accent2"/>
              </a:buClr>
              <a:buSzPct val="75000"/>
              <a:buFont typeface="Wingdings" pitchFamily="2" charset="2"/>
              <a:buNone/>
            </a:pPr>
            <a:r>
              <a:rPr lang="en-US" sz="3600" b="1" dirty="0">
                <a:latin typeface="Arial" charset="0"/>
              </a:rPr>
              <a:t>…Cleanse your hands, you sinners, and make your hearts pure, you who are half-hearted towards God.”</a:t>
            </a:r>
            <a:r>
              <a:rPr lang="en-US" sz="2700" dirty="0">
                <a:latin typeface="Arial" charset="0"/>
              </a:rPr>
              <a:t> </a:t>
            </a:r>
            <a:r>
              <a:rPr lang="en-US" sz="2000" i="1" dirty="0">
                <a:latin typeface="Arial" charset="0"/>
              </a:rPr>
              <a:t>James 4:8 WNT</a:t>
            </a:r>
          </a:p>
        </p:txBody>
      </p:sp>
      <p:sp>
        <p:nvSpPr>
          <p:cNvPr id="2" name="TextBox 1"/>
          <p:cNvSpPr txBox="1"/>
          <p:nvPr/>
        </p:nvSpPr>
        <p:spPr>
          <a:xfrm>
            <a:off x="4038600" y="152400"/>
            <a:ext cx="5181600" cy="1107996"/>
          </a:xfrm>
          <a:prstGeom prst="rect">
            <a:avLst/>
          </a:prstGeom>
          <a:noFill/>
        </p:spPr>
        <p:txBody>
          <a:bodyPr wrap="square" rtlCol="0">
            <a:spAutoFit/>
          </a:bodyPr>
          <a:lstStyle/>
          <a:p>
            <a:r>
              <a:rPr lang="en-US" sz="6600" dirty="0" smtClean="0">
                <a:latin typeface="Algerian" pitchFamily="82" charset="0"/>
              </a:rPr>
              <a:t>Altar Time</a:t>
            </a:r>
            <a:endParaRPr lang="en-US" sz="6600" dirty="0">
              <a:latin typeface="Algerian" pitchFamily="82" charset="0"/>
            </a:endParaRPr>
          </a:p>
        </p:txBody>
      </p:sp>
      <p:sp>
        <p:nvSpPr>
          <p:cNvPr id="9" name="Rectangle 3"/>
          <p:cNvSpPr>
            <a:spLocks noGrp="1" noChangeArrowheads="1"/>
          </p:cNvSpPr>
          <p:nvPr>
            <p:ph type="body" sz="half" idx="1"/>
          </p:nvPr>
        </p:nvSpPr>
        <p:spPr>
          <a:xfrm>
            <a:off x="0" y="0"/>
            <a:ext cx="3429000" cy="2819400"/>
          </a:xfrm>
        </p:spPr>
        <p:txBody>
          <a:bodyPr/>
          <a:lstStyle/>
          <a:p>
            <a:pPr marL="0" indent="0">
              <a:lnSpc>
                <a:spcPct val="80000"/>
              </a:lnSpc>
              <a:buNone/>
            </a:pPr>
            <a:r>
              <a:rPr lang="en-US" sz="4000" dirty="0" smtClean="0"/>
              <a:t>“Draw near to God, and He will draw near to you… </a:t>
            </a:r>
          </a:p>
        </p:txBody>
      </p:sp>
    </p:spTree>
    <p:extLst>
      <p:ext uri="{BB962C8B-B14F-4D97-AF65-F5344CB8AC3E}">
        <p14:creationId xmlns:p14="http://schemas.microsoft.com/office/powerpoint/2010/main" val="1647238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family_praying_hands"/>
          <p:cNvPicPr>
            <a:picLocks noChangeAspect="1" noChangeArrowheads="1"/>
          </p:cNvPicPr>
          <p:nvPr/>
        </p:nvPicPr>
        <p:blipFill>
          <a:blip r:embed="rId2">
            <a:lum contrast="10000"/>
            <a:extLst>
              <a:ext uri="{28A0092B-C50C-407E-A947-70E740481C1C}">
                <a14:useLocalDpi xmlns:a14="http://schemas.microsoft.com/office/drawing/2010/main" val="0"/>
              </a:ext>
            </a:extLst>
          </a:blip>
          <a:srcRect/>
          <a:stretch>
            <a:fillRect/>
          </a:stretch>
        </p:blipFill>
        <p:spPr bwMode="auto">
          <a:xfrm>
            <a:off x="0" y="0"/>
            <a:ext cx="5635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p:cNvSpPr>
            <a:spLocks noGrp="1" noChangeArrowheads="1"/>
          </p:cNvSpPr>
          <p:nvPr>
            <p:ph type="title"/>
          </p:nvPr>
        </p:nvSpPr>
        <p:spPr>
          <a:xfrm>
            <a:off x="6019800" y="473075"/>
            <a:ext cx="2971800" cy="1431925"/>
          </a:xfrm>
        </p:spPr>
        <p:txBody>
          <a:bodyPr/>
          <a:lstStyle/>
          <a:p>
            <a:r>
              <a:rPr lang="en-US" sz="5400" smtClean="0"/>
              <a:t>Close in Prayer</a:t>
            </a:r>
          </a:p>
        </p:txBody>
      </p:sp>
    </p:spTree>
    <p:extLst>
      <p:ext uri="{BB962C8B-B14F-4D97-AF65-F5344CB8AC3E}">
        <p14:creationId xmlns:p14="http://schemas.microsoft.com/office/powerpoint/2010/main" val="754412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81000"/>
            <a:ext cx="6705600" cy="1752600"/>
          </a:xfrm>
        </p:spPr>
        <p:txBody>
          <a:bodyPr/>
          <a:lstStyle/>
          <a:p>
            <a:pPr eaLnBrk="1" hangingPunct="1">
              <a:lnSpc>
                <a:spcPct val="90000"/>
              </a:lnSpc>
              <a:buFont typeface="Wingdings" pitchFamily="2" charset="2"/>
              <a:buNone/>
            </a:pPr>
            <a:r>
              <a:rPr lang="en-US" sz="2400" b="1" smtClean="0"/>
              <a:t>Note:</a:t>
            </a:r>
            <a:r>
              <a:rPr lang="en-US" sz="2400" smtClean="0"/>
              <a:t> Any videos in this presentation will only play online. After you download the slideshow, you will need to also download the videos from YouTube &amp; add them back into your PowerPoint.</a:t>
            </a:r>
          </a:p>
        </p:txBody>
      </p:sp>
      <p:pic>
        <p:nvPicPr>
          <p:cNvPr id="23555" name="Picture 3" descr="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4">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057400"/>
            <a:ext cx="6248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present these messages at Bee Creek Park in College Station, TX. </a:t>
            </a:r>
            <a:br>
              <a:rPr lang="en-US" sz="2400" dirty="0">
                <a:latin typeface="Arial" charset="0"/>
              </a:rPr>
            </a:br>
            <a:r>
              <a:rPr lang="en-US" sz="2400" dirty="0">
                <a:latin typeface="Arial" charset="0"/>
              </a:rPr>
              <a:t>If you would like to watch the video of the service with this message, click here:</a:t>
            </a:r>
          </a:p>
          <a:p>
            <a:pPr algn="ctr"/>
            <a:r>
              <a:rPr lang="en-US" sz="2000" b="1" u="sng" dirty="0" smtClean="0">
                <a:hlinkClick r:id="rId5"/>
              </a:rPr>
              <a:t>http</a:t>
            </a:r>
            <a:r>
              <a:rPr lang="en-US" sz="2000" b="1" u="sng" dirty="0">
                <a:hlinkClick r:id="rId5"/>
              </a:rPr>
              <a:t>://campaignkerusso.org/?</a:t>
            </a:r>
            <a:r>
              <a:rPr lang="en-US" sz="2000" b="1" u="sng" dirty="0" smtClean="0">
                <a:hlinkClick r:id="rId5"/>
              </a:rPr>
              <a:t>p=11310</a:t>
            </a:r>
            <a:r>
              <a:rPr lang="en-US" sz="2000" b="1" u="sng" dirty="0" smtClean="0"/>
              <a:t> </a:t>
            </a: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would </a:t>
            </a:r>
            <a:r>
              <a:rPr lang="en-US" sz="2400" dirty="0" smtClean="0">
                <a:latin typeface="Arial" charset="0"/>
              </a:rPr>
              <a:t>love </a:t>
            </a:r>
            <a:r>
              <a:rPr lang="en-US" sz="2400" dirty="0">
                <a:latin typeface="Arial" charset="0"/>
              </a:rPr>
              <a:t>to know more about the people who download our lessons &amp; sermons. We invite you to email us &amp; let us know where &amp; how you use them.</a:t>
            </a:r>
            <a:r>
              <a:rPr lang="en-US" sz="2000"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6"/>
              </a:rPr>
              <a:t>info@ckbrazos.org</a:t>
            </a:r>
            <a:r>
              <a:rPr lang="en-US" sz="2400" b="1" dirty="0">
                <a:latin typeface="Arial" charset="0"/>
              </a:rPr>
              <a:t> </a:t>
            </a:r>
          </a:p>
        </p:txBody>
      </p:sp>
    </p:spTree>
    <p:extLst>
      <p:ext uri="{BB962C8B-B14F-4D97-AF65-F5344CB8AC3E}">
        <p14:creationId xmlns:p14="http://schemas.microsoft.com/office/powerpoint/2010/main" val="419887249"/>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descr="Family-Worship-Background"/>
          <p:cNvPicPr>
            <a:picLocks noGrp="1" noChangeAspect="1" noChangeArrowheads="1"/>
          </p:cNvPicPr>
          <p:nvPr>
            <p:ph idx="4294967295"/>
          </p:nvPr>
        </p:nvPicPr>
        <p:blipFill>
          <a:blip r:embed="rId2">
            <a:lum contrast="12000"/>
            <a:extLst>
              <a:ext uri="{28A0092B-C50C-407E-A947-70E740481C1C}">
                <a14:useLocalDpi xmlns:a14="http://schemas.microsoft.com/office/drawing/2010/main" val="0"/>
              </a:ext>
            </a:extLst>
          </a:blip>
          <a:srcRect/>
          <a:stretch>
            <a:fillRect/>
          </a:stretch>
        </p:blipFill>
        <p:spPr>
          <a:xfrm>
            <a:off x="0" y="29816"/>
            <a:ext cx="9144000" cy="6828184"/>
          </a:xfrm>
          <a:noFill/>
        </p:spPr>
      </p:pic>
      <p:sp>
        <p:nvSpPr>
          <p:cNvPr id="18435" name="Rectangle 3"/>
          <p:cNvSpPr>
            <a:spLocks noGrp="1" noChangeArrowheads="1"/>
          </p:cNvSpPr>
          <p:nvPr>
            <p:ph type="title" idx="4294967295"/>
          </p:nvPr>
        </p:nvSpPr>
        <p:spPr>
          <a:xfrm>
            <a:off x="33130" y="5638800"/>
            <a:ext cx="9110870" cy="1219201"/>
          </a:xfrm>
          <a:solidFill>
            <a:srgbClr val="523706">
              <a:alpha val="72156"/>
            </a:srgbClr>
          </a:solidFill>
        </p:spPr>
        <p:txBody>
          <a:bodyPr/>
          <a:lstStyle/>
          <a:p>
            <a:pPr algn="ctr" eaLnBrk="1" hangingPunct="1"/>
            <a:r>
              <a:rPr lang="en-US" dirty="0" smtClean="0"/>
              <a:t>Welcome to </a:t>
            </a:r>
            <a:r>
              <a:rPr lang="en-US" dirty="0" err="1" smtClean="0"/>
              <a:t>Aggieland</a:t>
            </a:r>
            <a:r>
              <a:rPr lang="en-US" dirty="0" smtClean="0"/>
              <a:t> Faith</a:t>
            </a:r>
            <a:br>
              <a:rPr lang="en-US" dirty="0" smtClean="0"/>
            </a:br>
            <a:r>
              <a:rPr lang="en-US" dirty="0" smtClean="0"/>
              <a:t>Family Style Worship</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22654" y="0"/>
            <a:ext cx="9166654" cy="1143000"/>
          </a:xfrm>
        </p:spPr>
        <p:txBody>
          <a:bodyPr/>
          <a:lstStyle/>
          <a:p>
            <a:pPr eaLnBrk="1" hangingPunct="1"/>
            <a:r>
              <a:rPr lang="en-US" sz="4300" b="1" dirty="0" smtClean="0"/>
              <a:t>CURRENT SCHEDULE: </a:t>
            </a:r>
            <a:br>
              <a:rPr lang="en-US" sz="4300" b="1" dirty="0" smtClean="0"/>
            </a:br>
            <a:r>
              <a:rPr lang="en-US" sz="2800" dirty="0" smtClean="0"/>
              <a:t>See www.Aggielandfaith.org</a:t>
            </a:r>
          </a:p>
        </p:txBody>
      </p:sp>
      <p:sp>
        <p:nvSpPr>
          <p:cNvPr id="16387" name="Rectangle 3"/>
          <p:cNvSpPr>
            <a:spLocks noGrp="1" noChangeArrowheads="1"/>
          </p:cNvSpPr>
          <p:nvPr>
            <p:ph type="body" sz="half" idx="4294967295"/>
          </p:nvPr>
        </p:nvSpPr>
        <p:spPr>
          <a:xfrm>
            <a:off x="3142446" y="1143000"/>
            <a:ext cx="6001554" cy="5715000"/>
          </a:xfrm>
        </p:spPr>
        <p:txBody>
          <a:bodyPr/>
          <a:lstStyle/>
          <a:p>
            <a:pPr marL="0" indent="0">
              <a:buNone/>
            </a:pPr>
            <a:r>
              <a:rPr lang="en-US" sz="3600" dirty="0" smtClean="0"/>
              <a:t>Three </a:t>
            </a:r>
            <a:r>
              <a:rPr lang="en-US" sz="3600" dirty="0"/>
              <a:t>Sunday </a:t>
            </a:r>
            <a:r>
              <a:rPr lang="en-US" sz="3600" dirty="0" smtClean="0"/>
              <a:t>Services</a:t>
            </a:r>
            <a:endParaRPr lang="en-US" sz="3600" dirty="0"/>
          </a:p>
          <a:p>
            <a:pPr marL="0" indent="0">
              <a:buNone/>
            </a:pPr>
            <a:r>
              <a:rPr lang="en-US" sz="2600" u="sng" dirty="0"/>
              <a:t>First Sunday </a:t>
            </a:r>
            <a:r>
              <a:rPr lang="en-US" sz="2600" u="sng" dirty="0" smtClean="0"/>
              <a:t>Service:</a:t>
            </a:r>
            <a:endParaRPr lang="en-US" sz="2600" u="sng" dirty="0"/>
          </a:p>
          <a:p>
            <a:r>
              <a:rPr lang="en-US" sz="2000" dirty="0" smtClean="0"/>
              <a:t>Basics – 15-20 min.</a:t>
            </a:r>
            <a:endParaRPr lang="en-US" sz="2000" dirty="0"/>
          </a:p>
          <a:p>
            <a:r>
              <a:rPr lang="en-US" sz="2000" dirty="0"/>
              <a:t>Includes – Snacks, Crafts, </a:t>
            </a:r>
            <a:r>
              <a:rPr lang="en-US" sz="2000" dirty="0" smtClean="0"/>
              <a:t>Prizes &amp; </a:t>
            </a:r>
            <a:r>
              <a:rPr lang="en-US" sz="2000" dirty="0"/>
              <a:t>Bible </a:t>
            </a:r>
            <a:endParaRPr lang="en-US" sz="2000" dirty="0" smtClean="0"/>
          </a:p>
          <a:p>
            <a:r>
              <a:rPr lang="en-US" sz="2000" dirty="0" smtClean="0"/>
              <a:t>We </a:t>
            </a:r>
            <a:r>
              <a:rPr lang="en-US" sz="2000" dirty="0"/>
              <a:t>are going through the New </a:t>
            </a:r>
            <a:r>
              <a:rPr lang="en-US" sz="2000" dirty="0" smtClean="0"/>
              <a:t>Testament</a:t>
            </a:r>
            <a:endParaRPr lang="en-US" sz="2000" dirty="0"/>
          </a:p>
          <a:p>
            <a:pPr marL="0" indent="0">
              <a:buNone/>
            </a:pPr>
            <a:r>
              <a:rPr lang="en-US" sz="2600" u="sng" dirty="0"/>
              <a:t>Second Sunday </a:t>
            </a:r>
            <a:r>
              <a:rPr lang="en-US" sz="2600" u="sng" dirty="0" smtClean="0"/>
              <a:t>Service:</a:t>
            </a:r>
            <a:endParaRPr lang="en-US" sz="2600" u="sng" dirty="0"/>
          </a:p>
          <a:p>
            <a:r>
              <a:rPr lang="en-US" sz="2000" dirty="0" smtClean="0"/>
              <a:t>Middle Level </a:t>
            </a:r>
            <a:r>
              <a:rPr lang="en-US" sz="2000" dirty="0"/>
              <a:t> – </a:t>
            </a:r>
            <a:r>
              <a:rPr lang="en-US" sz="2000" dirty="0" smtClean="0"/>
              <a:t>20-30 min.</a:t>
            </a:r>
            <a:endParaRPr lang="en-US" sz="2000" dirty="0"/>
          </a:p>
          <a:p>
            <a:r>
              <a:rPr lang="en-US" sz="2000" dirty="0"/>
              <a:t>Includes – Snacks, </a:t>
            </a:r>
            <a:r>
              <a:rPr lang="en-US" sz="2000" dirty="0" smtClean="0"/>
              <a:t>Prizes &amp; </a:t>
            </a:r>
            <a:r>
              <a:rPr lang="en-US" sz="2000" dirty="0"/>
              <a:t>Bible </a:t>
            </a:r>
            <a:endParaRPr lang="en-US" sz="2000" dirty="0" smtClean="0"/>
          </a:p>
          <a:p>
            <a:r>
              <a:rPr lang="en-US" sz="2000" dirty="0" smtClean="0"/>
              <a:t>We </a:t>
            </a:r>
            <a:r>
              <a:rPr lang="en-US" sz="2000" dirty="0"/>
              <a:t>are going through the Old </a:t>
            </a:r>
            <a:r>
              <a:rPr lang="en-US" sz="2000" dirty="0" smtClean="0"/>
              <a:t>Testament</a:t>
            </a:r>
            <a:endParaRPr lang="en-US" sz="2000" dirty="0"/>
          </a:p>
          <a:p>
            <a:pPr marL="0" indent="0">
              <a:buNone/>
            </a:pPr>
            <a:r>
              <a:rPr lang="en-US" sz="2600" u="sng" dirty="0"/>
              <a:t>Third Sunday </a:t>
            </a:r>
            <a:r>
              <a:rPr lang="en-US" sz="2600" u="sng" dirty="0" smtClean="0"/>
              <a:t>Service:</a:t>
            </a:r>
            <a:endParaRPr lang="en-US" sz="2600" u="sng" dirty="0"/>
          </a:p>
          <a:p>
            <a:r>
              <a:rPr lang="en-US" sz="2000" dirty="0" smtClean="0"/>
              <a:t>Advanced – 30-40 min.</a:t>
            </a:r>
            <a:endParaRPr lang="en-US" sz="2000" dirty="0"/>
          </a:p>
          <a:p>
            <a:r>
              <a:rPr lang="en-US" sz="2000" dirty="0"/>
              <a:t>Includes – Snacks, </a:t>
            </a:r>
            <a:r>
              <a:rPr lang="en-US" sz="2000" dirty="0" smtClean="0"/>
              <a:t>Prizes &amp; Bible</a:t>
            </a:r>
            <a:endParaRPr lang="en-US" sz="2000" dirty="0"/>
          </a:p>
          <a:p>
            <a:r>
              <a:rPr lang="en-US" sz="2000" dirty="0" smtClean="0"/>
              <a:t>We </a:t>
            </a:r>
            <a:r>
              <a:rPr lang="en-US" sz="2000" dirty="0"/>
              <a:t>are studying the </a:t>
            </a:r>
            <a:r>
              <a:rPr lang="en-US" sz="2000" dirty="0" smtClean="0"/>
              <a:t>Tabernacle</a:t>
            </a:r>
            <a:endParaRPr lang="en-US" sz="2000" dirty="0"/>
          </a:p>
        </p:txBody>
      </p:sp>
      <p:pic>
        <p:nvPicPr>
          <p:cNvPr id="5" name="Picture 5" descr="church-in-the-park"/>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7000"/>
                    </a14:imgEffect>
                    <a14:imgEffect>
                      <a14:colorTemperature colorTemp="6333"/>
                    </a14:imgEffect>
                    <a14:imgEffect>
                      <a14:saturation sat="202000"/>
                    </a14:imgEffect>
                    <a14:imgEffect>
                      <a14:brightnessContrast bright="4000" contrast="17000"/>
                    </a14:imgEffect>
                  </a14:imgLayer>
                </a14:imgProps>
              </a:ext>
              <a:ext uri="{28A0092B-C50C-407E-A947-70E740481C1C}">
                <a14:useLocalDpi xmlns:a14="http://schemas.microsoft.com/office/drawing/2010/main" val="0"/>
              </a:ext>
            </a:extLst>
          </a:blip>
          <a:srcRect l="3579" r="3635"/>
          <a:stretch/>
        </p:blipFill>
        <p:spPr bwMode="auto">
          <a:xfrm>
            <a:off x="-10733" y="4042379"/>
            <a:ext cx="3005070" cy="2815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9" descr="hot_dog_iStock_000001755412_270x203"/>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9000" contrast="13000"/>
                    </a14:imgEffect>
                  </a14:imgLayer>
                </a14:imgProps>
              </a:ext>
              <a:ext uri="{28A0092B-C50C-407E-A947-70E740481C1C}">
                <a14:useLocalDpi xmlns:a14="http://schemas.microsoft.com/office/drawing/2010/main" val="0"/>
              </a:ext>
            </a:extLst>
          </a:blip>
          <a:srcRect l="41846" t="12758" b="19264"/>
          <a:stretch/>
        </p:blipFill>
        <p:spPr bwMode="auto">
          <a:xfrm>
            <a:off x="0" y="1411869"/>
            <a:ext cx="2994337" cy="263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2555640"/>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3962400" y="609600"/>
            <a:ext cx="5181600" cy="1676400"/>
          </a:xfrm>
        </p:spPr>
        <p:txBody>
          <a:bodyPr/>
          <a:lstStyle/>
          <a:p>
            <a:pPr eaLnBrk="1" hangingPunct="1"/>
            <a:r>
              <a:rPr lang="en-US" sz="4000" b="1" smtClean="0"/>
              <a:t>Would You Like Prayer or Bible Study at Your House?</a:t>
            </a:r>
          </a:p>
        </p:txBody>
      </p:sp>
      <p:pic>
        <p:nvPicPr>
          <p:cNvPr id="20483" name="Picture 4" descr="group"/>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0" y="0"/>
            <a:ext cx="3505200" cy="2789929"/>
          </a:xfrm>
          <a:noFill/>
        </p:spPr>
      </p:pic>
      <p:sp>
        <p:nvSpPr>
          <p:cNvPr id="20484" name="Rectangle 3"/>
          <p:cNvSpPr>
            <a:spLocks noGrp="1" noChangeArrowheads="1"/>
          </p:cNvSpPr>
          <p:nvPr>
            <p:ph type="body" sz="half" idx="4294967295"/>
          </p:nvPr>
        </p:nvSpPr>
        <p:spPr>
          <a:xfrm>
            <a:off x="0" y="2895600"/>
            <a:ext cx="8534400" cy="3733800"/>
          </a:xfrm>
        </p:spPr>
        <p:txBody>
          <a:bodyPr/>
          <a:lstStyle/>
          <a:p>
            <a:pPr eaLnBrk="1" hangingPunct="1">
              <a:lnSpc>
                <a:spcPct val="90000"/>
              </a:lnSpc>
            </a:pPr>
            <a:r>
              <a:rPr lang="en-US" sz="2500" b="1" u="sng" dirty="0" smtClean="0">
                <a:solidFill>
                  <a:srgbClr val="F6FF3F"/>
                </a:solidFill>
              </a:rPr>
              <a:t>Personal Prayer</a:t>
            </a:r>
            <a:r>
              <a:rPr lang="en-US" sz="2500" b="1" u="sng" dirty="0" smtClean="0"/>
              <a:t>:</a:t>
            </a:r>
            <a:r>
              <a:rPr lang="en-US" sz="2500" dirty="0" smtClean="0"/>
              <a:t/>
            </a:r>
            <a:br>
              <a:rPr lang="en-US" sz="2500" dirty="0" smtClean="0"/>
            </a:br>
            <a:r>
              <a:rPr lang="en-US" sz="2400" dirty="0" smtClean="0"/>
              <a:t>We can come to your home &amp; pray with you, or you can email us when you need prayer.</a:t>
            </a:r>
          </a:p>
          <a:p>
            <a:pPr eaLnBrk="1" hangingPunct="1">
              <a:lnSpc>
                <a:spcPct val="90000"/>
              </a:lnSpc>
            </a:pPr>
            <a:r>
              <a:rPr lang="en-US" sz="2500" b="1" u="sng" dirty="0" smtClean="0">
                <a:solidFill>
                  <a:srgbClr val="F6FF3F"/>
                </a:solidFill>
              </a:rPr>
              <a:t>Home Bible Study:</a:t>
            </a:r>
            <a:r>
              <a:rPr lang="en-US" sz="2500" b="1" dirty="0" smtClean="0">
                <a:solidFill>
                  <a:srgbClr val="F6FF3F"/>
                </a:solidFill>
              </a:rPr>
              <a:t/>
            </a:r>
            <a:br>
              <a:rPr lang="en-US" sz="2500" b="1" dirty="0" smtClean="0">
                <a:solidFill>
                  <a:srgbClr val="F6FF3F"/>
                </a:solidFill>
              </a:rPr>
            </a:br>
            <a:r>
              <a:rPr lang="en-US" sz="2400" dirty="0" smtClean="0"/>
              <a:t>We will come to your home &amp; hold</a:t>
            </a:r>
            <a:br>
              <a:rPr lang="en-US" sz="2400" dirty="0" smtClean="0"/>
            </a:br>
            <a:r>
              <a:rPr lang="en-US" sz="2400" dirty="0" smtClean="0"/>
              <a:t>a bible study for you &amp; your friends.</a:t>
            </a:r>
          </a:p>
          <a:p>
            <a:pPr eaLnBrk="1" hangingPunct="1">
              <a:lnSpc>
                <a:spcPct val="90000"/>
              </a:lnSpc>
            </a:pPr>
            <a:r>
              <a:rPr lang="en-US" sz="2500" b="1" u="sng" dirty="0" smtClean="0">
                <a:solidFill>
                  <a:srgbClr val="F6FF3F"/>
                </a:solidFill>
              </a:rPr>
              <a:t>Bible Party:</a:t>
            </a:r>
            <a:r>
              <a:rPr lang="en-US" sz="2500" dirty="0" smtClean="0"/>
              <a:t/>
            </a:r>
            <a:br>
              <a:rPr lang="en-US" sz="2500" dirty="0" smtClean="0"/>
            </a:br>
            <a:r>
              <a:rPr lang="en-US" sz="2400" dirty="0" smtClean="0"/>
              <a:t>We will hold a Kid’s Bible Party:</a:t>
            </a:r>
            <a:br>
              <a:rPr lang="en-US" sz="2400" dirty="0" smtClean="0"/>
            </a:br>
            <a:r>
              <a:rPr lang="en-US" sz="2400" dirty="0" smtClean="0"/>
              <a:t>You provide the food &amp; kids - we </a:t>
            </a:r>
            <a:br>
              <a:rPr lang="en-US" sz="2400" dirty="0" smtClean="0"/>
            </a:br>
            <a:r>
              <a:rPr lang="en-US" sz="2400" dirty="0" smtClean="0"/>
              <a:t>will do the bible fun &amp; stories.</a:t>
            </a:r>
          </a:p>
        </p:txBody>
      </p:sp>
      <p:pic>
        <p:nvPicPr>
          <p:cNvPr id="20485" name="Picture 5" descr="bettylukenslarge_1"/>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5867400" y="4174505"/>
            <a:ext cx="3250096" cy="2392983"/>
          </a:xfrm>
          <a:noFill/>
        </p:spPr>
      </p:pic>
      <p:sp>
        <p:nvSpPr>
          <p:cNvPr id="20486" name="Rectangle 6"/>
          <p:cNvSpPr>
            <a:spLocks noChangeArrowheads="1"/>
          </p:cNvSpPr>
          <p:nvPr/>
        </p:nvSpPr>
        <p:spPr bwMode="auto">
          <a:xfrm>
            <a:off x="304800" y="5029200"/>
            <a:ext cx="5791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Char char="n"/>
            </a:pPr>
            <a:endParaRPr lang="en-US" sz="2400">
              <a:latin typeface="Arial" charset="0"/>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4876800" y="304800"/>
            <a:ext cx="4267200" cy="2895600"/>
          </a:xfrm>
        </p:spPr>
        <p:txBody>
          <a:bodyPr/>
          <a:lstStyle/>
          <a:p>
            <a:pPr eaLnBrk="1" hangingPunct="1"/>
            <a:r>
              <a:rPr lang="en-US" sz="4800" b="1" dirty="0" smtClean="0"/>
              <a:t>Would You Like Visitation?</a:t>
            </a:r>
          </a:p>
        </p:txBody>
      </p:sp>
      <p:sp>
        <p:nvSpPr>
          <p:cNvPr id="21507" name="Rectangle 3"/>
          <p:cNvSpPr>
            <a:spLocks noGrp="1" noChangeArrowheads="1"/>
          </p:cNvSpPr>
          <p:nvPr>
            <p:ph type="body" sz="half" idx="4294967295"/>
          </p:nvPr>
        </p:nvSpPr>
        <p:spPr>
          <a:xfrm>
            <a:off x="914400" y="3581400"/>
            <a:ext cx="8229600" cy="2209800"/>
          </a:xfrm>
        </p:spPr>
        <p:txBody>
          <a:bodyPr/>
          <a:lstStyle/>
          <a:p>
            <a:pPr eaLnBrk="1" hangingPunct="1"/>
            <a:r>
              <a:rPr lang="en-US" sz="3200" smtClean="0"/>
              <a:t>We will visit a friend, loved one in the hospital or in prison to pray for them &amp; share Christ with them.</a:t>
            </a:r>
          </a:p>
          <a:p>
            <a:pPr eaLnBrk="1" hangingPunct="1"/>
            <a:r>
              <a:rPr lang="en-US" sz="3200" smtClean="0"/>
              <a:t>Contact: </a:t>
            </a:r>
            <a:r>
              <a:rPr lang="en-US" sz="3200" smtClean="0">
                <a:hlinkClick r:id="rId2"/>
              </a:rPr>
              <a:t>info@aggielandfaith.org</a:t>
            </a:r>
            <a:r>
              <a:rPr lang="en-US" sz="3200" smtClean="0"/>
              <a:t> </a:t>
            </a:r>
          </a:p>
        </p:txBody>
      </p:sp>
      <p:pic>
        <p:nvPicPr>
          <p:cNvPr id="21508" name="Picture 4" descr="3288902374_bde2704194"/>
          <p:cNvPicPr>
            <a:picLocks noGrp="1" noChangeAspect="1" noChangeArrowheads="1"/>
          </p:cNvPicPr>
          <p:nvPr>
            <p:ph sz="half" idx="4294967295"/>
          </p:nvPr>
        </p:nvPicPr>
        <p:blipFill>
          <a:blip r:embed="rId3">
            <a:lum bright="10000" contrast="20000"/>
            <a:extLst>
              <a:ext uri="{28A0092B-C50C-407E-A947-70E740481C1C}">
                <a14:useLocalDpi xmlns:a14="http://schemas.microsoft.com/office/drawing/2010/main" val="0"/>
              </a:ext>
            </a:extLst>
          </a:blip>
          <a:srcRect/>
          <a:stretch>
            <a:fillRect/>
          </a:stretch>
        </p:blipFill>
        <p:spPr>
          <a:xfrm>
            <a:off x="0" y="304800"/>
            <a:ext cx="4572000" cy="3062288"/>
          </a:xfrm>
          <a:noFill/>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herese\Desktop\Groundhog Day\Gatherings\Pix\Groundhog\GH-Day.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4000"/>
                    </a14:imgEffect>
                    <a14:imgEffect>
                      <a14:colorTemperature colorTemp="6417"/>
                    </a14:imgEffect>
                    <a14:imgEffect>
                      <a14:saturation sat="194000"/>
                    </a14:imgEffect>
                    <a14:imgEffect>
                      <a14:brightnessContrast bright="7000" contrast="13000"/>
                    </a14:imgEffect>
                  </a14:imgLayer>
                </a14:imgProps>
              </a:ext>
              <a:ext uri="{28A0092B-C50C-407E-A947-70E740481C1C}">
                <a14:useLocalDpi xmlns:a14="http://schemas.microsoft.com/office/drawing/2010/main" val="0"/>
              </a:ext>
            </a:extLst>
          </a:blip>
          <a:srcRect/>
          <a:stretch>
            <a:fillRect/>
          </a:stretch>
        </p:blipFill>
        <p:spPr bwMode="auto">
          <a:xfrm>
            <a:off x="0" y="655320"/>
            <a:ext cx="9144000" cy="54406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Groundhog </a:t>
            </a:r>
            <a:r>
              <a:rPr lang="en-US" dirty="0" smtClean="0"/>
              <a:t>Day Explained </a:t>
            </a:r>
            <a:endParaRPr lang="en-US" dirty="0"/>
          </a:p>
        </p:txBody>
      </p:sp>
      <p:sp>
        <p:nvSpPr>
          <p:cNvPr id="3" name="Content Placeholder 2"/>
          <p:cNvSpPr>
            <a:spLocks noGrp="1"/>
          </p:cNvSpPr>
          <p:nvPr>
            <p:ph idx="1"/>
          </p:nvPr>
        </p:nvSpPr>
        <p:spPr>
          <a:xfrm>
            <a:off x="0" y="6019800"/>
            <a:ext cx="9144000" cy="917713"/>
          </a:xfrm>
          <a:solidFill>
            <a:schemeClr val="bg1"/>
          </a:solidFill>
        </p:spPr>
        <p:txBody>
          <a:bodyPr lIns="91440" tIns="0" rIns="0" bIns="0"/>
          <a:lstStyle/>
          <a:p>
            <a:pPr marL="0" indent="0">
              <a:buNone/>
            </a:pPr>
            <a:r>
              <a:rPr lang="en-US" dirty="0"/>
              <a:t>February </a:t>
            </a:r>
            <a:r>
              <a:rPr lang="en-US" dirty="0" smtClean="0"/>
              <a:t>2</a:t>
            </a:r>
            <a:r>
              <a:rPr lang="en-US" baseline="30000" dirty="0" smtClean="0"/>
              <a:t>nd</a:t>
            </a:r>
            <a:r>
              <a:rPr lang="en-US" dirty="0" smtClean="0"/>
              <a:t> is </a:t>
            </a:r>
            <a:r>
              <a:rPr lang="en-US" dirty="0"/>
              <a:t>the exact halfway point between the Winter Solstice and the Spring Equinox</a:t>
            </a:r>
          </a:p>
          <a:p>
            <a:pPr marL="0" indent="0">
              <a:buNone/>
            </a:pPr>
            <a:endParaRPr lang="en-US" dirty="0"/>
          </a:p>
        </p:txBody>
      </p:sp>
    </p:spTree>
    <p:extLst>
      <p:ext uri="{BB962C8B-B14F-4D97-AF65-F5344CB8AC3E}">
        <p14:creationId xmlns:p14="http://schemas.microsoft.com/office/powerpoint/2010/main" val="4051686979"/>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p:cNvSpPr>
            <a:spLocks noGrp="1" noChangeArrowheads="1"/>
          </p:cNvSpPr>
          <p:nvPr>
            <p:ph type="body" sz="half" idx="4294967295"/>
          </p:nvPr>
        </p:nvSpPr>
        <p:spPr>
          <a:xfrm>
            <a:off x="0" y="3581400"/>
            <a:ext cx="9144000" cy="3276600"/>
          </a:xfrm>
        </p:spPr>
        <p:txBody>
          <a:bodyPr/>
          <a:lstStyle/>
          <a:p>
            <a:pPr algn="ctr" eaLnBrk="1" hangingPunct="1">
              <a:lnSpc>
                <a:spcPct val="90000"/>
              </a:lnSpc>
              <a:buFont typeface="Wingdings" pitchFamily="2" charset="2"/>
              <a:buNone/>
            </a:pPr>
            <a:r>
              <a:rPr lang="en-US" sz="4000" b="1" dirty="0" smtClean="0">
                <a:hlinkClick r:id="rId2"/>
              </a:rPr>
              <a:t>www.aggielandfaith.org</a:t>
            </a:r>
            <a:endParaRPr lang="en-US" sz="4000" b="1" dirty="0" smtClean="0"/>
          </a:p>
          <a:p>
            <a:pPr eaLnBrk="1" hangingPunct="1">
              <a:lnSpc>
                <a:spcPct val="90000"/>
              </a:lnSpc>
            </a:pPr>
            <a:r>
              <a:rPr lang="en-US" sz="4000" dirty="0" smtClean="0"/>
              <a:t>Go here to see pictures &amp; videos</a:t>
            </a:r>
          </a:p>
          <a:p>
            <a:pPr eaLnBrk="1" hangingPunct="1">
              <a:lnSpc>
                <a:spcPct val="90000"/>
              </a:lnSpc>
            </a:pPr>
            <a:r>
              <a:rPr lang="en-US" sz="4000" dirty="0" smtClean="0"/>
              <a:t>Go here to subscribe to e-mails about changes &amp; cancellations</a:t>
            </a:r>
            <a:r>
              <a:rPr lang="en-US" sz="2700" dirty="0" smtClean="0"/>
              <a:t> </a:t>
            </a:r>
          </a:p>
        </p:txBody>
      </p:sp>
      <p:pic>
        <p:nvPicPr>
          <p:cNvPr id="22531" name="Picture 3" descr="heade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0" y="0"/>
            <a:ext cx="9144000" cy="3531054"/>
          </a:xfrm>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81000"/>
            <a:ext cx="6705600" cy="1752600"/>
          </a:xfrm>
        </p:spPr>
        <p:txBody>
          <a:bodyPr/>
          <a:lstStyle/>
          <a:p>
            <a:pPr eaLnBrk="1" hangingPunct="1">
              <a:lnSpc>
                <a:spcPct val="90000"/>
              </a:lnSpc>
              <a:buFont typeface="Wingdings" pitchFamily="2" charset="2"/>
              <a:buNone/>
            </a:pPr>
            <a:r>
              <a:rPr lang="en-US" sz="2400" b="1" smtClean="0"/>
              <a:t>Note:</a:t>
            </a:r>
            <a:r>
              <a:rPr lang="en-US" sz="2400" smtClean="0"/>
              <a:t> Any videos in this presentation will only play online. After you download the slideshow, you will need to also download the videos from YouTube &amp; add them back into your PowerPoint.</a:t>
            </a:r>
          </a:p>
        </p:txBody>
      </p:sp>
      <p:pic>
        <p:nvPicPr>
          <p:cNvPr id="23555" name="Picture 3" descr="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4">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057400"/>
            <a:ext cx="6248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present these messages at Bee Creek Park in College Station, TX. </a:t>
            </a:r>
            <a:br>
              <a:rPr lang="en-US" sz="2400" dirty="0">
                <a:latin typeface="Arial" charset="0"/>
              </a:rPr>
            </a:br>
            <a:r>
              <a:rPr lang="en-US" sz="2400" dirty="0">
                <a:latin typeface="Arial" charset="0"/>
              </a:rPr>
              <a:t>If you would like to watch the video of the service with this message, click here:</a:t>
            </a:r>
          </a:p>
          <a:p>
            <a:pPr algn="ctr"/>
            <a:r>
              <a:rPr lang="en-US" sz="2000" b="1" u="sng" dirty="0">
                <a:hlinkClick r:id="rId5"/>
              </a:rPr>
              <a:t>http://campaignkerusso.org/?</a:t>
            </a:r>
            <a:r>
              <a:rPr lang="en-US" sz="2000" b="1" u="sng" dirty="0" smtClean="0">
                <a:hlinkClick r:id="rId5"/>
              </a:rPr>
              <a:t>p=11310</a:t>
            </a:r>
            <a:r>
              <a:rPr lang="en-US" sz="2000" b="1" u="sng" dirty="0" smtClean="0"/>
              <a:t> </a:t>
            </a:r>
            <a:endParaRPr lang="en-US" sz="2000" b="1" dirty="0">
              <a:latin typeface="Arial" charset="0"/>
            </a:endParaRPr>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would </a:t>
            </a:r>
            <a:r>
              <a:rPr lang="en-US" sz="2400" dirty="0" smtClean="0">
                <a:latin typeface="Arial" charset="0"/>
              </a:rPr>
              <a:t>love </a:t>
            </a:r>
            <a:r>
              <a:rPr lang="en-US" sz="2400" dirty="0">
                <a:latin typeface="Arial" charset="0"/>
              </a:rPr>
              <a:t>to know more about the people who download our lessons &amp; sermons. We invite you to email us &amp; let us know where &amp; how you use them.</a:t>
            </a:r>
            <a:r>
              <a:rPr lang="en-US" sz="2000"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6"/>
              </a:rPr>
              <a:t>info@ckbrazos.org</a:t>
            </a:r>
            <a:r>
              <a:rPr lang="en-US" sz="2400" b="1" dirty="0">
                <a:latin typeface="Arial" charset="0"/>
              </a:rPr>
              <a:t> </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7566" y="0"/>
            <a:ext cx="4056434" cy="6861313"/>
          </a:xfrm>
        </p:spPr>
        <p:txBody>
          <a:bodyPr/>
          <a:lstStyle/>
          <a:p>
            <a:pPr marL="0" indent="0">
              <a:buNone/>
            </a:pPr>
            <a:r>
              <a:rPr lang="en-US" sz="4000" dirty="0" smtClean="0"/>
              <a:t>Old Children’s Poem</a:t>
            </a:r>
          </a:p>
          <a:p>
            <a:pPr marL="0" indent="0">
              <a:buNone/>
            </a:pPr>
            <a:endParaRPr lang="en-US" sz="800" dirty="0"/>
          </a:p>
          <a:p>
            <a:pPr marL="0" indent="0">
              <a:buNone/>
            </a:pPr>
            <a:r>
              <a:rPr lang="en-US" sz="3200" dirty="0" smtClean="0"/>
              <a:t>I </a:t>
            </a:r>
            <a:r>
              <a:rPr lang="en-US" sz="3200" dirty="0"/>
              <a:t>see a little groundhog, furry and brown,</a:t>
            </a:r>
          </a:p>
          <a:p>
            <a:pPr marL="0" indent="0">
              <a:buNone/>
            </a:pPr>
            <a:r>
              <a:rPr lang="en-US" sz="3200" dirty="0"/>
              <a:t> He's popping up to look around.</a:t>
            </a:r>
          </a:p>
          <a:p>
            <a:pPr marL="0" indent="0">
              <a:buNone/>
            </a:pPr>
            <a:r>
              <a:rPr lang="en-US" sz="3200" dirty="0" smtClean="0"/>
              <a:t>If </a:t>
            </a:r>
            <a:r>
              <a:rPr lang="en-US" sz="3200" dirty="0"/>
              <a:t>he sees his shadow, down he'll go.</a:t>
            </a:r>
          </a:p>
          <a:p>
            <a:pPr marL="0" indent="0">
              <a:buNone/>
            </a:pPr>
            <a:r>
              <a:rPr lang="en-US" sz="3200" dirty="0"/>
              <a:t> Six more weeks of winter - oh, no!</a:t>
            </a:r>
          </a:p>
          <a:p>
            <a:pPr marL="0" indent="0">
              <a:buNone/>
            </a:pPr>
            <a:endParaRPr lang="en-US" dirty="0"/>
          </a:p>
        </p:txBody>
      </p:sp>
      <p:pic>
        <p:nvPicPr>
          <p:cNvPr id="3074" name="Picture 2" descr="C:\Users\Therese\Desktop\Groundhog Day\Gatherings\Pix\Groundhog\ground-ho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5000"/>
                    </a14:imgEffect>
                    <a14:imgEffect>
                      <a14:colorTemperature colorTemp="7334"/>
                    </a14:imgEffect>
                    <a14:imgEffect>
                      <a14:saturation sat="161000"/>
                    </a14:imgEffect>
                    <a14:imgEffect>
                      <a14:brightnessContrast bright="2000" contrast="9000"/>
                    </a14:imgEffect>
                  </a14:imgLayer>
                </a14:imgProps>
              </a:ext>
              <a:ext uri="{28A0092B-C50C-407E-A947-70E740481C1C}">
                <a14:useLocalDpi xmlns:a14="http://schemas.microsoft.com/office/drawing/2010/main" val="0"/>
              </a:ext>
            </a:extLst>
          </a:blip>
          <a:srcRect r="1926"/>
          <a:stretch/>
        </p:blipFill>
        <p:spPr bwMode="auto">
          <a:xfrm>
            <a:off x="0" y="9728"/>
            <a:ext cx="5087566" cy="684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17860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herese\Desktop\Groundhog Day\Gatherings\Pix\Candle\imagesCA5NABB9.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2000"/>
                    </a14:imgEffect>
                    <a14:imgEffect>
                      <a14:colorTemperature colorTemp="9577"/>
                    </a14:imgEffect>
                    <a14:imgEffect>
                      <a14:saturation sat="238000"/>
                    </a14:imgEffect>
                    <a14:imgEffect>
                      <a14:brightnessContrast bright="11000" contrast="16000"/>
                    </a14:imgEffect>
                  </a14:imgLayer>
                </a14:imgProps>
              </a:ext>
              <a:ext uri="{28A0092B-C50C-407E-A947-70E740481C1C}">
                <a14:useLocalDpi xmlns:a14="http://schemas.microsoft.com/office/drawing/2010/main" val="0"/>
              </a:ext>
            </a:extLst>
          </a:blip>
          <a:srcRect/>
          <a:stretch>
            <a:fillRect/>
          </a:stretch>
        </p:blipFill>
        <p:spPr bwMode="auto">
          <a:xfrm>
            <a:off x="762000" y="1905000"/>
            <a:ext cx="7759045" cy="483574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0"/>
            <a:ext cx="9144000" cy="1828800"/>
          </a:xfrm>
          <a:solidFill>
            <a:schemeClr val="bg1"/>
          </a:solidFill>
        </p:spPr>
        <p:txBody>
          <a:bodyPr/>
          <a:lstStyle/>
          <a:p>
            <a:pPr marL="0" indent="0" algn="ctr">
              <a:spcBef>
                <a:spcPts val="0"/>
              </a:spcBef>
              <a:buNone/>
            </a:pPr>
            <a:r>
              <a:rPr lang="en-US" dirty="0" smtClean="0"/>
              <a:t>In other parts of the world this day is called…</a:t>
            </a:r>
          </a:p>
          <a:p>
            <a:pPr marL="0" indent="0" algn="ctr">
              <a:spcBef>
                <a:spcPts val="0"/>
              </a:spcBef>
              <a:buNone/>
            </a:pPr>
            <a:r>
              <a:rPr lang="en-US" sz="4400" dirty="0" err="1" smtClean="0"/>
              <a:t>Candlemas</a:t>
            </a:r>
            <a:r>
              <a:rPr lang="en-US" sz="4400" dirty="0" smtClean="0"/>
              <a:t> </a:t>
            </a:r>
            <a:r>
              <a:rPr lang="en-US" sz="4400" dirty="0"/>
              <a:t>or </a:t>
            </a:r>
            <a:endParaRPr lang="en-US" sz="4400" dirty="0" smtClean="0"/>
          </a:p>
          <a:p>
            <a:pPr marL="0" indent="0" algn="ctr">
              <a:spcBef>
                <a:spcPts val="0"/>
              </a:spcBef>
              <a:buNone/>
            </a:pPr>
            <a:r>
              <a:rPr lang="en-US" sz="4400" dirty="0" smtClean="0"/>
              <a:t>Feast </a:t>
            </a:r>
            <a:r>
              <a:rPr lang="en-US" sz="4400" dirty="0"/>
              <a:t>of the Presentation</a:t>
            </a:r>
          </a:p>
        </p:txBody>
      </p:sp>
    </p:spTree>
    <p:extLst>
      <p:ext uri="{BB962C8B-B14F-4D97-AF65-F5344CB8AC3E}">
        <p14:creationId xmlns:p14="http://schemas.microsoft.com/office/powerpoint/2010/main" val="97430195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pPr algn="l"/>
            <a:r>
              <a:rPr lang="en-US" sz="3200" dirty="0" smtClean="0"/>
              <a:t>It celebrates the day </a:t>
            </a:r>
            <a:r>
              <a:rPr lang="en-US" sz="2800" b="0" dirty="0" smtClean="0"/>
              <a:t>(40 days </a:t>
            </a:r>
            <a:r>
              <a:rPr lang="en-US" sz="2800" b="0" dirty="0"/>
              <a:t>a</a:t>
            </a:r>
            <a:r>
              <a:rPr lang="en-US" sz="2800" b="0" dirty="0" smtClean="0"/>
              <a:t>fter His birth) </a:t>
            </a:r>
            <a:r>
              <a:rPr lang="en-US" sz="3200" dirty="0" smtClean="0"/>
              <a:t>that Jesus was presented at </a:t>
            </a:r>
            <a:r>
              <a:rPr lang="en-US" sz="3200" dirty="0"/>
              <a:t>t</a:t>
            </a:r>
            <a:r>
              <a:rPr lang="en-US" sz="3200" dirty="0" smtClean="0"/>
              <a:t>he Temple</a:t>
            </a:r>
            <a:endParaRPr lang="en-US" sz="3200" dirty="0"/>
          </a:p>
        </p:txBody>
      </p:sp>
      <p:pic>
        <p:nvPicPr>
          <p:cNvPr id="5123" name="Picture 3" descr="C:\Users\Therese\Desktop\Groundhog Day\Gatherings\Pix\Candle\Simeon.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48000"/>
                    </a14:imgEffect>
                    <a14:imgEffect>
                      <a14:colorTemperature colorTemp="7666"/>
                    </a14:imgEffect>
                    <a14:imgEffect>
                      <a14:saturation sat="125000"/>
                    </a14:imgEffect>
                    <a14:imgEffect>
                      <a14:brightnessContrast bright="9000" contrast="20000"/>
                    </a14:imgEffect>
                  </a14:imgLayer>
                </a14:imgProps>
              </a:ext>
              <a:ext uri="{28A0092B-C50C-407E-A947-70E740481C1C}">
                <a14:useLocalDpi xmlns:a14="http://schemas.microsoft.com/office/drawing/2010/main" val="0"/>
              </a:ext>
            </a:extLst>
          </a:blip>
          <a:srcRect l="23232"/>
          <a:stretch/>
        </p:blipFill>
        <p:spPr bwMode="auto">
          <a:xfrm>
            <a:off x="0" y="1019783"/>
            <a:ext cx="7002294" cy="3581400"/>
          </a:xfrm>
          <a:prstGeom prst="rect">
            <a:avLst/>
          </a:prstGeom>
          <a:noFill/>
          <a:effectLst>
            <a:softEdge rad="76200"/>
          </a:effectLst>
          <a:extLst>
            <a:ext uri="{909E8E84-426E-40DD-AFC4-6F175D3DCCD1}">
              <a14:hiddenFill xmlns:a14="http://schemas.microsoft.com/office/drawing/2010/main">
                <a:solidFill>
                  <a:srgbClr val="FFFFFF"/>
                </a:solidFill>
              </a14:hiddenFill>
            </a:ext>
          </a:extLst>
        </p:spPr>
      </p:pic>
      <p:pic>
        <p:nvPicPr>
          <p:cNvPr id="5122" name="Picture 2" descr="C:\Users\Therese\Desktop\Groundhog Day\Gatherings\Pix\Candle\candleligh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865" r="27305"/>
          <a:stretch/>
        </p:blipFill>
        <p:spPr bwMode="auto">
          <a:xfrm>
            <a:off x="7140102" y="990600"/>
            <a:ext cx="2003898" cy="580111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0" y="4596318"/>
            <a:ext cx="8458200" cy="2261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l"/>
            <a:r>
              <a:rPr lang="en-US" dirty="0"/>
              <a:t>“Then Simeon took Jesus in his arms and praised God… He is a light which will shine for those who do not know God…” </a:t>
            </a:r>
            <a:r>
              <a:rPr lang="en-US" sz="2400" dirty="0"/>
              <a:t>Luke 2:29, 32</a:t>
            </a:r>
            <a:endParaRPr lang="en-US" sz="2400" kern="0" dirty="0"/>
          </a:p>
        </p:txBody>
      </p:sp>
    </p:spTree>
    <p:extLst>
      <p:ext uri="{BB962C8B-B14F-4D97-AF65-F5344CB8AC3E}">
        <p14:creationId xmlns:p14="http://schemas.microsoft.com/office/powerpoint/2010/main" val="48571873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4191000"/>
            <a:ext cx="8902283" cy="2667000"/>
          </a:xfrm>
        </p:spPr>
        <p:txBody>
          <a:bodyPr lIns="91440" tIns="0" rIns="0" bIns="0" anchor="t" anchorCtr="0"/>
          <a:lstStyle/>
          <a:p>
            <a:pPr algn="l"/>
            <a:r>
              <a:rPr lang="en-US" dirty="0"/>
              <a:t>O</a:t>
            </a:r>
            <a:r>
              <a:rPr lang="en-US" dirty="0" smtClean="0"/>
              <a:t>ld children’s poem at </a:t>
            </a:r>
            <a:r>
              <a:rPr lang="en-US" dirty="0" err="1" smtClean="0"/>
              <a:t>Candlemas</a:t>
            </a:r>
            <a:r>
              <a:rPr lang="en-US" dirty="0" smtClean="0"/>
              <a:t>:</a:t>
            </a:r>
            <a:br>
              <a:rPr lang="en-US" dirty="0" smtClean="0"/>
            </a:br>
            <a:r>
              <a:rPr lang="en-US" sz="1050" dirty="0" smtClean="0"/>
              <a:t/>
            </a:r>
            <a:br>
              <a:rPr lang="en-US" sz="1050" dirty="0" smtClean="0"/>
            </a:br>
            <a:r>
              <a:rPr lang="en-US" sz="800" dirty="0" smtClean="0"/>
              <a:t/>
            </a:r>
            <a:br>
              <a:rPr lang="en-US" sz="800" dirty="0" smtClean="0"/>
            </a:br>
            <a:r>
              <a:rPr lang="en-US" sz="3600" dirty="0"/>
              <a:t>"If </a:t>
            </a:r>
            <a:r>
              <a:rPr lang="en-US" sz="3600" dirty="0" err="1"/>
              <a:t>Candlemas</a:t>
            </a:r>
            <a:r>
              <a:rPr lang="en-US" sz="3600" dirty="0"/>
              <a:t> Day be fair and bright, winter will have another flight: If on </a:t>
            </a:r>
            <a:r>
              <a:rPr lang="en-US" sz="3600" dirty="0" err="1"/>
              <a:t>Candlemas</a:t>
            </a:r>
            <a:r>
              <a:rPr lang="en-US" sz="3600" dirty="0"/>
              <a:t> day it be shower and rain, winter is gone and will not come again</a:t>
            </a:r>
            <a:r>
              <a:rPr lang="en-US" sz="3600" dirty="0" smtClean="0"/>
              <a:t>."</a:t>
            </a:r>
            <a:endParaRPr lang="en-US" sz="3600" dirty="0"/>
          </a:p>
        </p:txBody>
      </p:sp>
      <p:pic>
        <p:nvPicPr>
          <p:cNvPr id="8194" name="Picture 2" descr="C:\Users\Therese\Desktop\Groundhog Day\Gatherings\Pix\Candle\candle.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8000"/>
                    </a14:imgEffect>
                    <a14:imgEffect>
                      <a14:colorTemperature colorTemp="7748"/>
                    </a14:imgEffect>
                    <a14:imgEffect>
                      <a14:saturation sat="139000"/>
                    </a14:imgEffect>
                    <a14:imgEffect>
                      <a14:brightnessContrast bright="6000" contrast="11000"/>
                    </a14:imgEffect>
                  </a14:imgLayer>
                </a14:imgProps>
              </a:ext>
              <a:ext uri="{28A0092B-C50C-407E-A947-70E740481C1C}">
                <a14:useLocalDpi xmlns:a14="http://schemas.microsoft.com/office/drawing/2010/main" val="0"/>
              </a:ext>
            </a:extLst>
          </a:blip>
          <a:srcRect/>
          <a:stretch>
            <a:fillRect/>
          </a:stretch>
        </p:blipFill>
        <p:spPr bwMode="auto">
          <a:xfrm>
            <a:off x="1295400" y="-152400"/>
            <a:ext cx="6526967" cy="4343400"/>
          </a:xfrm>
          <a:prstGeom prst="rect">
            <a:avLst/>
          </a:prstGeom>
          <a:noFill/>
          <a:effectLst>
            <a:softEdge rad="2286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023173"/>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532</TotalTime>
  <Words>1787</Words>
  <Application>Microsoft Office PowerPoint</Application>
  <PresentationFormat>On-screen Show (4:3)</PresentationFormat>
  <Paragraphs>167</Paragraphs>
  <Slides>51</Slides>
  <Notes>2</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Refined</vt:lpstr>
      <vt:lpstr>Shine Jesus Shine</vt:lpstr>
      <vt:lpstr>PowerPoint Presentation</vt:lpstr>
      <vt:lpstr>Next Slide - Song:  Shine Jesus Shine   Download Here: http://youtu.be/J3iB30gCqAc  </vt:lpstr>
      <vt:lpstr>Shine Jesus Shine</vt:lpstr>
      <vt:lpstr>Groundhog Day Explained </vt:lpstr>
      <vt:lpstr>PowerPoint Presentation</vt:lpstr>
      <vt:lpstr>PowerPoint Presentation</vt:lpstr>
      <vt:lpstr>It celebrates the day (40 days after His birth) that Jesus was presented at the Temple</vt:lpstr>
      <vt:lpstr>Old children’s poem at Candlemas:   "If Candlemas Day be fair and bright, winter will have another flight: If on Candlemas day it be shower and rain, winter is gone and will not come again."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However, we do know this:  Jesus didn’t go back into His tomb.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Slide - Song:  Shine Jesus Shine   Download Here: http://youtu.be/J3iB30gCqAc  </vt:lpstr>
      <vt:lpstr>PowerPoint Presentation</vt:lpstr>
      <vt:lpstr>PowerPoint Presentation</vt:lpstr>
      <vt:lpstr>What is the Sinner‘s Prayer?</vt:lpstr>
      <vt:lpstr>A prayer of faith  Pray this prayer if :</vt:lpstr>
      <vt:lpstr>We Declare Our Faith Publicly Because Jesus Declared His LOVE Publicly</vt:lpstr>
      <vt:lpstr>PowerPoint Presentation</vt:lpstr>
      <vt:lpstr>The Prayer of a Sinner Turning to Jesus</vt:lpstr>
      <vt:lpstr>PowerPoint Presentation</vt:lpstr>
      <vt:lpstr>PowerPoint Presentation</vt:lpstr>
      <vt:lpstr>PowerPoint Presentation</vt:lpstr>
      <vt:lpstr>PowerPoint Presentation</vt:lpstr>
      <vt:lpstr>Close in Prayer</vt:lpstr>
      <vt:lpstr>PowerPoint Presentation</vt:lpstr>
      <vt:lpstr>Welcome to Aggieland Faith Family Style Worship</vt:lpstr>
      <vt:lpstr>CURRENT SCHEDULE:  See www.Aggielandfaith.org</vt:lpstr>
      <vt:lpstr>Would You Like Prayer or Bible Study at Your House?</vt:lpstr>
      <vt:lpstr>Would You Like Visitation?</vt:lpstr>
      <vt:lpstr>PowerPoint Presentation</vt:lpstr>
      <vt:lpstr>PowerPoint Presentation</vt:lpstr>
    </vt:vector>
  </TitlesOfParts>
  <Company>Campaign Kerusso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Therese Greenberg</dc:creator>
  <cp:lastModifiedBy>Therese Greenberg</cp:lastModifiedBy>
  <cp:revision>137</cp:revision>
  <dcterms:created xsi:type="dcterms:W3CDTF">2012-08-28T02:53:07Z</dcterms:created>
  <dcterms:modified xsi:type="dcterms:W3CDTF">2014-01-30T16:14:17Z</dcterms:modified>
</cp:coreProperties>
</file>